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5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4" r:id="rId40"/>
  </p:sldIdLst>
  <p:sldSz cx="18288000" cy="10287000"/>
  <p:notesSz cx="6858000" cy="9144000"/>
  <p:embeddedFontLst>
    <p:embeddedFont>
      <p:font typeface="Open Sans" panose="020B0606030504020204" pitchFamily="34" charset="0"/>
      <p:regular r:id="rId41"/>
    </p:embeddedFont>
    <p:embeddedFont>
      <p:font typeface="Open Sans Bold" panose="020B0806030504020204" pitchFamily="34" charset="0"/>
      <p:regular r:id="rId42"/>
    </p:embeddedFont>
    <p:embeddedFont>
      <p:font typeface="Times New Roman" panose="02020603050405020304" pitchFamily="18" charset="0"/>
      <p:regular r:id="rId43"/>
    </p:embeddedFont>
    <p:embeddedFont>
      <p:font typeface="Times New Roman Bold" panose="02030802070405020303" pitchFamily="18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font" Target="fonts/font2.fntdata" /><Relationship Id="rId47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font" Target="fonts/font4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font" Target="fonts/font3.fntdata" /><Relationship Id="rId48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jpe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7" Type="http://schemas.openxmlformats.org/officeDocument/2006/relationships/image" Target="../media/image4.png" /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5" Type="http://schemas.openxmlformats.org/officeDocument/2006/relationships/image" Target="../media/image2.png" /><Relationship Id="rId4" Type="http://schemas.openxmlformats.org/officeDocument/2006/relationships/image" Target="../media/image22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4.png" /><Relationship Id="rId5" Type="http://schemas.openxmlformats.org/officeDocument/2006/relationships/image" Target="../media/image23.png" /><Relationship Id="rId4" Type="http://schemas.openxmlformats.org/officeDocument/2006/relationships/image" Target="../media/image4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5.png" /><Relationship Id="rId4" Type="http://schemas.openxmlformats.org/officeDocument/2006/relationships/image" Target="../media/image4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6.png" /><Relationship Id="rId4" Type="http://schemas.openxmlformats.org/officeDocument/2006/relationships/image" Target="../media/image4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7.png" /><Relationship Id="rId4" Type="http://schemas.openxmlformats.org/officeDocument/2006/relationships/image" Target="../media/image4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9.png" /><Relationship Id="rId5" Type="http://schemas.openxmlformats.org/officeDocument/2006/relationships/image" Target="../media/image28.png" /><Relationship Id="rId4" Type="http://schemas.openxmlformats.org/officeDocument/2006/relationships/image" Target="../media/image4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7" Type="http://schemas.openxmlformats.org/officeDocument/2006/relationships/image" Target="../media/image32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1.png" /><Relationship Id="rId5" Type="http://schemas.openxmlformats.org/officeDocument/2006/relationships/image" Target="../media/image30.png" /><Relationship Id="rId4" Type="http://schemas.openxmlformats.org/officeDocument/2006/relationships/image" Target="../media/image4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6.png" /><Relationship Id="rId4" Type="http://schemas.openxmlformats.org/officeDocument/2006/relationships/image" Target="../media/image4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4.png" /><Relationship Id="rId5" Type="http://schemas.openxmlformats.org/officeDocument/2006/relationships/image" Target="../media/image33.png" /><Relationship Id="rId4" Type="http://schemas.openxmlformats.org/officeDocument/2006/relationships/image" Target="../media/image4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6.png" /><Relationship Id="rId4" Type="http://schemas.openxmlformats.org/officeDocument/2006/relationships/image" Target="../media/image4.pn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7" Type="http://schemas.openxmlformats.org/officeDocument/2006/relationships/image" Target="../media/image37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6.png" /><Relationship Id="rId5" Type="http://schemas.openxmlformats.org/officeDocument/2006/relationships/image" Target="../media/image35.png" /><Relationship Id="rId4" Type="http://schemas.openxmlformats.org/officeDocument/2006/relationships/image" Target="../media/image4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7.png" /><Relationship Id="rId5" Type="http://schemas.openxmlformats.org/officeDocument/2006/relationships/image" Target="../media/image38.png" /><Relationship Id="rId4" Type="http://schemas.openxmlformats.org/officeDocument/2006/relationships/image" Target="../media/image4.pn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7.png" /><Relationship Id="rId5" Type="http://schemas.openxmlformats.org/officeDocument/2006/relationships/image" Target="../media/image39.png" /><Relationship Id="rId4" Type="http://schemas.openxmlformats.org/officeDocument/2006/relationships/image" Target="../media/image4.pn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7.png" /><Relationship Id="rId5" Type="http://schemas.openxmlformats.org/officeDocument/2006/relationships/image" Target="../media/image40.png" /><Relationship Id="rId4" Type="http://schemas.openxmlformats.org/officeDocument/2006/relationships/image" Target="../media/image4.pn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2.png" /><Relationship Id="rId5" Type="http://schemas.openxmlformats.org/officeDocument/2006/relationships/image" Target="../media/image41.png" /><Relationship Id="rId4" Type="http://schemas.openxmlformats.org/officeDocument/2006/relationships/image" Target="../media/image4.pn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7.png" /><Relationship Id="rId4" Type="http://schemas.openxmlformats.org/officeDocument/2006/relationships/image" Target="../media/image4.pn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3.png" /><Relationship Id="rId4" Type="http://schemas.openxmlformats.org/officeDocument/2006/relationships/image" Target="../media/image4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5.png" /><Relationship Id="rId5" Type="http://schemas.openxmlformats.org/officeDocument/2006/relationships/image" Target="../media/image44.png" /><Relationship Id="rId4" Type="http://schemas.openxmlformats.org/officeDocument/2006/relationships/image" Target="../media/image4.png" 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 /><Relationship Id="rId3" Type="http://schemas.openxmlformats.org/officeDocument/2006/relationships/image" Target="../media/image3.png" /><Relationship Id="rId7" Type="http://schemas.openxmlformats.org/officeDocument/2006/relationships/image" Target="../media/image48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7.png" /><Relationship Id="rId5" Type="http://schemas.openxmlformats.org/officeDocument/2006/relationships/image" Target="../media/image46.png" /><Relationship Id="rId4" Type="http://schemas.openxmlformats.org/officeDocument/2006/relationships/image" Target="../media/image4.png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7.png" /><Relationship Id="rId5" Type="http://schemas.openxmlformats.org/officeDocument/2006/relationships/image" Target="../media/image50.png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8.jpeg" /><Relationship Id="rId5" Type="http://schemas.openxmlformats.org/officeDocument/2006/relationships/image" Target="../media/image7.png" /><Relationship Id="rId4" Type="http://schemas.openxmlformats.org/officeDocument/2006/relationships/image" Target="../media/image4.png" 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 /><Relationship Id="rId3" Type="http://schemas.openxmlformats.org/officeDocument/2006/relationships/image" Target="../media/image3.png" /><Relationship Id="rId7" Type="http://schemas.openxmlformats.org/officeDocument/2006/relationships/image" Target="../media/image37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3.png" /><Relationship Id="rId5" Type="http://schemas.openxmlformats.org/officeDocument/2006/relationships/image" Target="../media/image51.png" /><Relationship Id="rId4" Type="http://schemas.openxmlformats.org/officeDocument/2006/relationships/image" Target="../media/image4.png" 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 /><Relationship Id="rId3" Type="http://schemas.openxmlformats.org/officeDocument/2006/relationships/image" Target="../media/image3.png" /><Relationship Id="rId7" Type="http://schemas.openxmlformats.org/officeDocument/2006/relationships/image" Target="../media/image34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3.png" /><Relationship Id="rId5" Type="http://schemas.openxmlformats.org/officeDocument/2006/relationships/image" Target="../media/image51.png" /><Relationship Id="rId4" Type="http://schemas.openxmlformats.org/officeDocument/2006/relationships/image" Target="../media/image4.png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3.png" /><Relationship Id="rId5" Type="http://schemas.openxmlformats.org/officeDocument/2006/relationships/image" Target="../media/image52.png" /><Relationship Id="rId4" Type="http://schemas.openxmlformats.org/officeDocument/2006/relationships/image" Target="../media/image4.png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54.png" /><Relationship Id="rId4" Type="http://schemas.openxmlformats.org/officeDocument/2006/relationships/image" Target="../media/image4.png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55.png" /><Relationship Id="rId4" Type="http://schemas.openxmlformats.org/officeDocument/2006/relationships/image" Target="../media/image4.png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56.png" /><Relationship Id="rId4" Type="http://schemas.openxmlformats.org/officeDocument/2006/relationships/image" Target="../media/image4.png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57.png" /><Relationship Id="rId4" Type="http://schemas.openxmlformats.org/officeDocument/2006/relationships/image" Target="../media/image4.png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58.png" /><Relationship Id="rId4" Type="http://schemas.openxmlformats.org/officeDocument/2006/relationships/image" Target="../media/image4.png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7" Type="http://schemas.openxmlformats.org/officeDocument/2006/relationships/image" Target="../media/image61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0.png" /><Relationship Id="rId5" Type="http://schemas.openxmlformats.org/officeDocument/2006/relationships/image" Target="../media/image59.png" /><Relationship Id="rId4" Type="http://schemas.openxmlformats.org/officeDocument/2006/relationships/image" Target="../media/image4.png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9.jpeg" /><Relationship Id="rId4" Type="http://schemas.openxmlformats.org/officeDocument/2006/relationships/image" Target="../media/image4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1.jpeg" /><Relationship Id="rId5" Type="http://schemas.openxmlformats.org/officeDocument/2006/relationships/image" Target="../media/image10.png" /><Relationship Id="rId4" Type="http://schemas.openxmlformats.org/officeDocument/2006/relationships/image" Target="../media/image4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3.jpeg" /><Relationship Id="rId5" Type="http://schemas.openxmlformats.org/officeDocument/2006/relationships/image" Target="../media/image12.png" /><Relationship Id="rId4" Type="http://schemas.openxmlformats.org/officeDocument/2006/relationships/image" Target="../media/image4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5.jpeg" /><Relationship Id="rId5" Type="http://schemas.openxmlformats.org/officeDocument/2006/relationships/image" Target="../media/image14.png" /><Relationship Id="rId4" Type="http://schemas.openxmlformats.org/officeDocument/2006/relationships/image" Target="../media/image4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7" Type="http://schemas.openxmlformats.org/officeDocument/2006/relationships/image" Target="../media/image18.jpe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7.png" /><Relationship Id="rId5" Type="http://schemas.openxmlformats.org/officeDocument/2006/relationships/image" Target="../media/image16.png" /><Relationship Id="rId4" Type="http://schemas.openxmlformats.org/officeDocument/2006/relationships/image" Target="../media/image4.pn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97715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8505825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0" y="2204799"/>
            <a:ext cx="18288000" cy="6005750"/>
          </a:xfrm>
          <a:custGeom>
            <a:avLst/>
            <a:gdLst/>
            <a:ahLst/>
            <a:cxnLst/>
            <a:rect l="l" t="t" r="r" b="b"/>
            <a:pathLst>
              <a:path w="18288000" h="6005750">
                <a:moveTo>
                  <a:pt x="0" y="0"/>
                </a:moveTo>
                <a:lnTo>
                  <a:pt x="18288000" y="0"/>
                </a:lnTo>
                <a:lnTo>
                  <a:pt x="18288000" y="6005751"/>
                </a:lnTo>
                <a:lnTo>
                  <a:pt x="0" y="6005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617" b="-280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33637" y="294329"/>
            <a:ext cx="16220725" cy="124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Times New Roman Bold"/>
              </a:rPr>
              <a:t>SPRINT 2 - CARRO TRANSPORTADOR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52552" y="8847964"/>
            <a:ext cx="3738244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imes New Roman Bold"/>
              </a:rPr>
              <a:t>GRUPO 3  AEROMILENIUM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96883" y="8729118"/>
            <a:ext cx="10119783" cy="1490164"/>
            <a:chOff x="0" y="0"/>
            <a:chExt cx="13493044" cy="1986885"/>
          </a:xfrm>
        </p:grpSpPr>
        <p:sp>
          <p:nvSpPr>
            <p:cNvPr id="8" name="Freeform 8"/>
            <p:cNvSpPr/>
            <p:nvPr/>
          </p:nvSpPr>
          <p:spPr>
            <a:xfrm>
              <a:off x="4215761" y="0"/>
              <a:ext cx="9277283" cy="1986885"/>
            </a:xfrm>
            <a:custGeom>
              <a:avLst/>
              <a:gdLst/>
              <a:ahLst/>
              <a:cxnLst/>
              <a:rect l="l" t="t" r="r" b="b"/>
              <a:pathLst>
                <a:path w="9277283" h="1986885">
                  <a:moveTo>
                    <a:pt x="0" y="0"/>
                  </a:moveTo>
                  <a:lnTo>
                    <a:pt x="9277283" y="0"/>
                  </a:lnTo>
                  <a:lnTo>
                    <a:pt x="9277283" y="1986885"/>
                  </a:lnTo>
                  <a:lnTo>
                    <a:pt x="0" y="1986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3411822" cy="1986885"/>
            </a:xfrm>
            <a:custGeom>
              <a:avLst/>
              <a:gdLst/>
              <a:ahLst/>
              <a:cxnLst/>
              <a:rect l="l" t="t" r="r" b="b"/>
              <a:pathLst>
                <a:path w="3411822" h="1986885">
                  <a:moveTo>
                    <a:pt x="0" y="0"/>
                  </a:moveTo>
                  <a:lnTo>
                    <a:pt x="3411822" y="0"/>
                  </a:lnTo>
                  <a:lnTo>
                    <a:pt x="3411822" y="1986885"/>
                  </a:lnTo>
                  <a:lnTo>
                    <a:pt x="0" y="1986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0827268" y="8850453"/>
            <a:ext cx="2917798" cy="1247493"/>
          </a:xfrm>
          <a:custGeom>
            <a:avLst/>
            <a:gdLst/>
            <a:ahLst/>
            <a:cxnLst/>
            <a:rect l="l" t="t" r="r" b="b"/>
            <a:pathLst>
              <a:path w="2917798" h="1247493">
                <a:moveTo>
                  <a:pt x="0" y="0"/>
                </a:moveTo>
                <a:lnTo>
                  <a:pt x="2917798" y="0"/>
                </a:lnTo>
                <a:lnTo>
                  <a:pt x="2917798" y="1247493"/>
                </a:lnTo>
                <a:lnTo>
                  <a:pt x="0" y="12474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7822" b="-27822"/>
            </a:stretch>
          </a:blipFill>
        </p:spPr>
      </p:sp>
      <p:pic>
        <p:nvPicPr>
          <p:cNvPr id="11" name="Imagem 11">
            <a:extLst>
              <a:ext uri="{FF2B5EF4-FFF2-40B4-BE49-F238E27FC236}">
                <a16:creationId xmlns:a16="http://schemas.microsoft.com/office/drawing/2014/main" id="{BBF526CA-408A-546A-44E3-D70B23656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8495375" cy="105151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36132" y="424868"/>
            <a:ext cx="362545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8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9935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DESENHOS TÉCNICOS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0" y="1978539"/>
            <a:ext cx="18288000" cy="653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Desenvolvimento dos desenhos técnicos conforme as modificações do projeto; </a:t>
            </a:r>
          </a:p>
          <a:p>
            <a:pPr algn="l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Times New Roman Bold"/>
            </a:endParaRP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Desenvolvimento dos desenhos técnicos ilustrando cada part e assembly;</a:t>
            </a:r>
          </a:p>
          <a:p>
            <a:pPr algn="l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Times New Roman Bold"/>
            </a:endParaRP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Construção do Spare Parts.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16198" y="1849834"/>
            <a:ext cx="3239873" cy="3498783"/>
          </a:xfrm>
          <a:custGeom>
            <a:avLst/>
            <a:gdLst/>
            <a:ahLst/>
            <a:cxnLst/>
            <a:rect l="l" t="t" r="r" b="b"/>
            <a:pathLst>
              <a:path w="3239873" h="3498783">
                <a:moveTo>
                  <a:pt x="0" y="0"/>
                </a:moveTo>
                <a:lnTo>
                  <a:pt x="3239874" y="0"/>
                </a:lnTo>
                <a:lnTo>
                  <a:pt x="3239874" y="3498783"/>
                </a:lnTo>
                <a:lnTo>
                  <a:pt x="0" y="3498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91252" y="5530580"/>
            <a:ext cx="6479747" cy="3408347"/>
          </a:xfrm>
          <a:custGeom>
            <a:avLst/>
            <a:gdLst/>
            <a:ahLst/>
            <a:cxnLst/>
            <a:rect l="l" t="t" r="r" b="b"/>
            <a:pathLst>
              <a:path w="6479747" h="3408347">
                <a:moveTo>
                  <a:pt x="0" y="0"/>
                </a:moveTo>
                <a:lnTo>
                  <a:pt x="6479747" y="0"/>
                </a:lnTo>
                <a:lnTo>
                  <a:pt x="6479747" y="3408347"/>
                </a:lnTo>
                <a:lnTo>
                  <a:pt x="0" y="34083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89937" y="6134656"/>
            <a:ext cx="2878585" cy="2909046"/>
          </a:xfrm>
          <a:custGeom>
            <a:avLst/>
            <a:gdLst/>
            <a:ahLst/>
            <a:cxnLst/>
            <a:rect l="l" t="t" r="r" b="b"/>
            <a:pathLst>
              <a:path w="2878585" h="2909046">
                <a:moveTo>
                  <a:pt x="0" y="0"/>
                </a:moveTo>
                <a:lnTo>
                  <a:pt x="2878584" y="0"/>
                </a:lnTo>
                <a:lnTo>
                  <a:pt x="2878584" y="2909046"/>
                </a:lnTo>
                <a:lnTo>
                  <a:pt x="0" y="2909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7" name="Freeform 7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7822" b="-2782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7436132" y="424868"/>
            <a:ext cx="362545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9935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DESENHOS TÉCNICOS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0" y="1978539"/>
            <a:ext cx="11318930" cy="561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Outra opção de carro transportador com a construção em base de Metalon; </a:t>
            </a:r>
          </a:p>
          <a:p>
            <a:pPr algn="l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Times New Roman Bold"/>
            </a:endParaRP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Opções de construção: solda, parafusos;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839187" y="2821964"/>
            <a:ext cx="7778217" cy="6026484"/>
          </a:xfrm>
          <a:custGeom>
            <a:avLst/>
            <a:gdLst/>
            <a:ahLst/>
            <a:cxnLst/>
            <a:rect l="l" t="t" r="r" b="b"/>
            <a:pathLst>
              <a:path w="7778217" h="6026484">
                <a:moveTo>
                  <a:pt x="0" y="0"/>
                </a:moveTo>
                <a:lnTo>
                  <a:pt x="7778217" y="0"/>
                </a:lnTo>
                <a:lnTo>
                  <a:pt x="7778217" y="6026485"/>
                </a:lnTo>
                <a:lnTo>
                  <a:pt x="0" y="60264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993626" y="2821964"/>
            <a:ext cx="7802711" cy="6026484"/>
          </a:xfrm>
          <a:custGeom>
            <a:avLst/>
            <a:gdLst/>
            <a:ahLst/>
            <a:cxnLst/>
            <a:rect l="l" t="t" r="r" b="b"/>
            <a:pathLst>
              <a:path w="7802711" h="6026484">
                <a:moveTo>
                  <a:pt x="0" y="0"/>
                </a:moveTo>
                <a:lnTo>
                  <a:pt x="7802712" y="0"/>
                </a:lnTo>
                <a:lnTo>
                  <a:pt x="7802712" y="6026485"/>
                </a:lnTo>
                <a:lnTo>
                  <a:pt x="0" y="60264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9935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DESENHOS TÉCNICOS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3626" y="1830094"/>
            <a:ext cx="7802711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w Roman"/>
              </a:rPr>
              <a:t>Parafusos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39187" y="1830094"/>
            <a:ext cx="7778217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w Roman"/>
              </a:rPr>
              <a:t>Solda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741159" y="2106508"/>
            <a:ext cx="12057518" cy="6479507"/>
          </a:xfrm>
          <a:custGeom>
            <a:avLst/>
            <a:gdLst/>
            <a:ahLst/>
            <a:cxnLst/>
            <a:rect l="l" t="t" r="r" b="b"/>
            <a:pathLst>
              <a:path w="12057518" h="6479507">
                <a:moveTo>
                  <a:pt x="0" y="0"/>
                </a:moveTo>
                <a:lnTo>
                  <a:pt x="12057518" y="0"/>
                </a:lnTo>
                <a:lnTo>
                  <a:pt x="12057518" y="6479507"/>
                </a:lnTo>
                <a:lnTo>
                  <a:pt x="0" y="6479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11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9935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DESENHOS TÉCNICOS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9" y="3826389"/>
            <a:ext cx="5185740" cy="283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w Roman"/>
              </a:rPr>
              <a:t>Base do carro transportador parafusado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671565" y="3349632"/>
            <a:ext cx="3587735" cy="3587735"/>
          </a:xfrm>
          <a:custGeom>
            <a:avLst/>
            <a:gdLst/>
            <a:ahLst/>
            <a:cxnLst/>
            <a:rect l="l" t="t" r="r" b="b"/>
            <a:pathLst>
              <a:path w="3587735" h="3587735">
                <a:moveTo>
                  <a:pt x="0" y="0"/>
                </a:moveTo>
                <a:lnTo>
                  <a:pt x="3587735" y="0"/>
                </a:lnTo>
                <a:lnTo>
                  <a:pt x="3587735" y="3587736"/>
                </a:lnTo>
                <a:lnTo>
                  <a:pt x="0" y="3587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12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9935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COTAÇÃO - LOCKPIPE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6754" y="2660653"/>
            <a:ext cx="11904378" cy="463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COTAÇÃO DOS ÍTENS PELA EMPRESA LOCKPIPE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599185" y="1744071"/>
            <a:ext cx="13080105" cy="7194856"/>
          </a:xfrm>
          <a:custGeom>
            <a:avLst/>
            <a:gdLst/>
            <a:ahLst/>
            <a:cxnLst/>
            <a:rect l="l" t="t" r="r" b="b"/>
            <a:pathLst>
              <a:path w="13080105" h="7194856">
                <a:moveTo>
                  <a:pt x="0" y="0"/>
                </a:moveTo>
                <a:lnTo>
                  <a:pt x="13080105" y="0"/>
                </a:lnTo>
                <a:lnTo>
                  <a:pt x="13080105" y="7194856"/>
                </a:lnTo>
                <a:lnTo>
                  <a:pt x="0" y="7194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13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COTAÇÃO - LOCKPIPE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00262" y="2795568"/>
            <a:ext cx="9014041" cy="6090958"/>
          </a:xfrm>
          <a:custGeom>
            <a:avLst/>
            <a:gdLst/>
            <a:ahLst/>
            <a:cxnLst/>
            <a:rect l="l" t="t" r="r" b="b"/>
            <a:pathLst>
              <a:path w="9014041" h="6090958">
                <a:moveTo>
                  <a:pt x="0" y="0"/>
                </a:moveTo>
                <a:lnTo>
                  <a:pt x="9014041" y="0"/>
                </a:lnTo>
                <a:lnTo>
                  <a:pt x="9014041" y="6090958"/>
                </a:lnTo>
                <a:lnTo>
                  <a:pt x="0" y="6090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713779" y="2795568"/>
            <a:ext cx="9574221" cy="6090958"/>
          </a:xfrm>
          <a:custGeom>
            <a:avLst/>
            <a:gdLst/>
            <a:ahLst/>
            <a:cxnLst/>
            <a:rect l="l" t="t" r="r" b="b"/>
            <a:pathLst>
              <a:path w="9574221" h="6090958">
                <a:moveTo>
                  <a:pt x="0" y="0"/>
                </a:moveTo>
                <a:lnTo>
                  <a:pt x="9574221" y="0"/>
                </a:lnTo>
                <a:lnTo>
                  <a:pt x="9574221" y="6090958"/>
                </a:lnTo>
                <a:lnTo>
                  <a:pt x="0" y="6090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6837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14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0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COTAÇÃO - LOCKPIPE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11470" y="1822748"/>
            <a:ext cx="1285553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SUPORTE PARA FIXAÇÃO DOS RODÍZIOS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2" name="Freeform 12"/>
          <p:cNvSpPr/>
          <p:nvPr/>
        </p:nvSpPr>
        <p:spPr>
          <a:xfrm>
            <a:off x="0" y="1794469"/>
            <a:ext cx="14009114" cy="7096833"/>
          </a:xfrm>
          <a:custGeom>
            <a:avLst/>
            <a:gdLst/>
            <a:ahLst/>
            <a:cxnLst/>
            <a:rect l="l" t="t" r="r" b="b"/>
            <a:pathLst>
              <a:path w="14009114" h="7096833">
                <a:moveTo>
                  <a:pt x="0" y="0"/>
                </a:moveTo>
                <a:lnTo>
                  <a:pt x="14009114" y="0"/>
                </a:lnTo>
                <a:lnTo>
                  <a:pt x="14009114" y="7096833"/>
                </a:lnTo>
                <a:lnTo>
                  <a:pt x="0" y="70968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168536" y="1882284"/>
            <a:ext cx="3958764" cy="3958764"/>
          </a:xfrm>
          <a:custGeom>
            <a:avLst/>
            <a:gdLst/>
            <a:ahLst/>
            <a:cxnLst/>
            <a:rect l="l" t="t" r="r" b="b"/>
            <a:pathLst>
              <a:path w="3958764" h="3958764">
                <a:moveTo>
                  <a:pt x="0" y="0"/>
                </a:moveTo>
                <a:lnTo>
                  <a:pt x="3958763" y="0"/>
                </a:lnTo>
                <a:lnTo>
                  <a:pt x="3958763" y="3958763"/>
                </a:lnTo>
                <a:lnTo>
                  <a:pt x="0" y="39587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038361" y="6244302"/>
            <a:ext cx="2760316" cy="2513650"/>
          </a:xfrm>
          <a:custGeom>
            <a:avLst/>
            <a:gdLst/>
            <a:ahLst/>
            <a:cxnLst/>
            <a:rect l="l" t="t" r="r" b="b"/>
            <a:pathLst>
              <a:path w="2760316" h="2513650">
                <a:moveTo>
                  <a:pt x="0" y="0"/>
                </a:moveTo>
                <a:lnTo>
                  <a:pt x="2760316" y="0"/>
                </a:lnTo>
                <a:lnTo>
                  <a:pt x="2760316" y="2513650"/>
                </a:lnTo>
                <a:lnTo>
                  <a:pt x="0" y="25136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15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COTAÇÃO - LOCKPIPE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7" name="AutoShape 7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16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9935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COTAÇÃO - SECUNDÁRIA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836754" y="3413128"/>
            <a:ext cx="15497498" cy="312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COTAÇÃO POR ÍTENS SEPARADAMENTE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987209" y="3349632"/>
            <a:ext cx="3587735" cy="3587735"/>
          </a:xfrm>
          <a:custGeom>
            <a:avLst/>
            <a:gdLst/>
            <a:ahLst/>
            <a:cxnLst/>
            <a:rect l="l" t="t" r="r" b="b"/>
            <a:pathLst>
              <a:path w="3587735" h="3587735">
                <a:moveTo>
                  <a:pt x="0" y="0"/>
                </a:moveTo>
                <a:lnTo>
                  <a:pt x="3587736" y="0"/>
                </a:lnTo>
                <a:lnTo>
                  <a:pt x="3587736" y="3587736"/>
                </a:lnTo>
                <a:lnTo>
                  <a:pt x="0" y="3587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-4762" y="-10377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4762" y="2172144"/>
            <a:ext cx="18292762" cy="6348236"/>
          </a:xfrm>
          <a:custGeom>
            <a:avLst/>
            <a:gdLst/>
            <a:ahLst/>
            <a:cxnLst/>
            <a:rect l="l" t="t" r="r" b="b"/>
            <a:pathLst>
              <a:path w="18292762" h="6348236">
                <a:moveTo>
                  <a:pt x="0" y="0"/>
                </a:moveTo>
                <a:lnTo>
                  <a:pt x="18292762" y="0"/>
                </a:lnTo>
                <a:lnTo>
                  <a:pt x="18292762" y="6348236"/>
                </a:lnTo>
                <a:lnTo>
                  <a:pt x="0" y="6348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34" b="-73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781077" y="7731937"/>
            <a:ext cx="2527656" cy="788443"/>
          </a:xfrm>
          <a:custGeom>
            <a:avLst/>
            <a:gdLst/>
            <a:ahLst/>
            <a:cxnLst/>
            <a:rect l="l" t="t" r="r" b="b"/>
            <a:pathLst>
              <a:path w="2527656" h="788443">
                <a:moveTo>
                  <a:pt x="0" y="0"/>
                </a:moveTo>
                <a:lnTo>
                  <a:pt x="2527656" y="0"/>
                </a:lnTo>
                <a:lnTo>
                  <a:pt x="2527656" y="788443"/>
                </a:lnTo>
                <a:lnTo>
                  <a:pt x="0" y="7884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17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9935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COTAÇÃO - SECUNDÁRIA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139676" y="2272100"/>
            <a:ext cx="6148324" cy="3074162"/>
          </a:xfrm>
          <a:custGeom>
            <a:avLst/>
            <a:gdLst/>
            <a:ahLst/>
            <a:cxnLst/>
            <a:rect l="l" t="t" r="r" b="b"/>
            <a:pathLst>
              <a:path w="6148324" h="3074162">
                <a:moveTo>
                  <a:pt x="0" y="0"/>
                </a:moveTo>
                <a:lnTo>
                  <a:pt x="6148324" y="0"/>
                </a:lnTo>
                <a:lnTo>
                  <a:pt x="6148324" y="3074162"/>
                </a:lnTo>
                <a:lnTo>
                  <a:pt x="0" y="30741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670596" y="1800408"/>
            <a:ext cx="16588704" cy="692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8133" lvl="1" indent="-464067" algn="just">
              <a:lnSpc>
                <a:spcPts val="6018"/>
              </a:lnSpc>
              <a:buFont typeface="Arial"/>
              <a:buChar char="•"/>
            </a:pPr>
            <a:r>
              <a:rPr lang="en-US" sz="4298">
                <a:solidFill>
                  <a:srgbClr val="000000"/>
                </a:solidFill>
                <a:latin typeface="Times New Roman Bold"/>
              </a:rPr>
              <a:t>Desenhos do Projeto - Cleison Santos</a:t>
            </a:r>
          </a:p>
          <a:p>
            <a:pPr algn="just">
              <a:lnSpc>
                <a:spcPts val="6018"/>
              </a:lnSpc>
            </a:pPr>
            <a:endParaRPr lang="en-US" sz="4298">
              <a:solidFill>
                <a:srgbClr val="000000"/>
              </a:solidFill>
              <a:latin typeface="Times New Roman Bold"/>
            </a:endParaRPr>
          </a:p>
          <a:p>
            <a:pPr marL="928133" lvl="1" indent="-464067" algn="just">
              <a:lnSpc>
                <a:spcPts val="6018"/>
              </a:lnSpc>
              <a:buFont typeface="Arial"/>
              <a:buChar char="•"/>
            </a:pPr>
            <a:r>
              <a:rPr lang="en-US" sz="4298">
                <a:solidFill>
                  <a:srgbClr val="000000"/>
                </a:solidFill>
                <a:latin typeface="Times New Roman Bold"/>
              </a:rPr>
              <a:t>Desenhos Técnicos - João Pedro</a:t>
            </a:r>
          </a:p>
          <a:p>
            <a:pPr algn="just">
              <a:lnSpc>
                <a:spcPts val="6018"/>
              </a:lnSpc>
            </a:pPr>
            <a:endParaRPr lang="en-US" sz="4298">
              <a:solidFill>
                <a:srgbClr val="000000"/>
              </a:solidFill>
              <a:latin typeface="Times New Roman Bold"/>
            </a:endParaRPr>
          </a:p>
          <a:p>
            <a:pPr marL="928133" lvl="1" indent="-464067" algn="just">
              <a:lnSpc>
                <a:spcPts val="6018"/>
              </a:lnSpc>
              <a:buFont typeface="Arial"/>
              <a:buChar char="•"/>
            </a:pPr>
            <a:r>
              <a:rPr lang="en-US" sz="4298">
                <a:solidFill>
                  <a:srgbClr val="000000"/>
                </a:solidFill>
                <a:latin typeface="Times New Roman Bold"/>
              </a:rPr>
              <a:t>Cotação do Carro Transportador - Mateus S.</a:t>
            </a:r>
          </a:p>
          <a:p>
            <a:pPr algn="just">
              <a:lnSpc>
                <a:spcPts val="6018"/>
              </a:lnSpc>
            </a:pPr>
            <a:endParaRPr lang="en-US" sz="4298">
              <a:solidFill>
                <a:srgbClr val="000000"/>
              </a:solidFill>
              <a:latin typeface="Times New Roman Bold"/>
            </a:endParaRPr>
          </a:p>
          <a:p>
            <a:pPr marL="928133" lvl="1" indent="-464067" algn="just">
              <a:lnSpc>
                <a:spcPts val="6018"/>
              </a:lnSpc>
              <a:buFont typeface="Arial"/>
              <a:buChar char="•"/>
            </a:pPr>
            <a:r>
              <a:rPr lang="en-US" sz="4298">
                <a:solidFill>
                  <a:srgbClr val="000000"/>
                </a:solidFill>
                <a:latin typeface="Times New Roman Bold"/>
              </a:rPr>
              <a:t>Manual de Componentes / Montagem - Pedro Augusto </a:t>
            </a:r>
          </a:p>
          <a:p>
            <a:pPr algn="just">
              <a:lnSpc>
                <a:spcPts val="6018"/>
              </a:lnSpc>
            </a:pPr>
            <a:endParaRPr lang="en-US" sz="4298">
              <a:solidFill>
                <a:srgbClr val="000000"/>
              </a:solidFill>
              <a:latin typeface="Times New Roman Bold"/>
            </a:endParaRPr>
          </a:p>
          <a:p>
            <a:pPr marL="928133" lvl="1" indent="-464067" algn="just">
              <a:lnSpc>
                <a:spcPts val="6018"/>
              </a:lnSpc>
              <a:buFont typeface="Arial"/>
              <a:buChar char="•"/>
            </a:pPr>
            <a:r>
              <a:rPr lang="en-US" sz="4298">
                <a:solidFill>
                  <a:srgbClr val="000000"/>
                </a:solidFill>
                <a:latin typeface="Times New Roman Bold"/>
              </a:rPr>
              <a:t>Manual de Instruções - Marco Antônio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6361" y="-199100"/>
            <a:ext cx="6211409" cy="1471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Times New Roman Bold"/>
              </a:rPr>
              <a:t>ROTEIRO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36132" y="424868"/>
            <a:ext cx="362545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0351" y="1962238"/>
            <a:ext cx="9361302" cy="6768047"/>
          </a:xfrm>
          <a:custGeom>
            <a:avLst/>
            <a:gdLst/>
            <a:ahLst/>
            <a:cxnLst/>
            <a:rect l="l" t="t" r="r" b="b"/>
            <a:pathLst>
              <a:path w="9361302" h="6768047">
                <a:moveTo>
                  <a:pt x="0" y="0"/>
                </a:moveTo>
                <a:lnTo>
                  <a:pt x="9361301" y="0"/>
                </a:lnTo>
                <a:lnTo>
                  <a:pt x="9361301" y="6768047"/>
                </a:lnTo>
                <a:lnTo>
                  <a:pt x="0" y="67680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957443" y="1962238"/>
            <a:ext cx="6104974" cy="6768047"/>
          </a:xfrm>
          <a:custGeom>
            <a:avLst/>
            <a:gdLst/>
            <a:ahLst/>
            <a:cxnLst/>
            <a:rect l="l" t="t" r="r" b="b"/>
            <a:pathLst>
              <a:path w="6104974" h="6768047">
                <a:moveTo>
                  <a:pt x="0" y="0"/>
                </a:moveTo>
                <a:lnTo>
                  <a:pt x="6104974" y="0"/>
                </a:lnTo>
                <a:lnTo>
                  <a:pt x="6104974" y="6768047"/>
                </a:lnTo>
                <a:lnTo>
                  <a:pt x="0" y="67680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85" r="-118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360237" y="2010771"/>
            <a:ext cx="3525039" cy="551628"/>
          </a:xfrm>
          <a:custGeom>
            <a:avLst/>
            <a:gdLst/>
            <a:ahLst/>
            <a:cxnLst/>
            <a:rect l="l" t="t" r="r" b="b"/>
            <a:pathLst>
              <a:path w="3525039" h="551628">
                <a:moveTo>
                  <a:pt x="0" y="0"/>
                </a:moveTo>
                <a:lnTo>
                  <a:pt x="3525039" y="0"/>
                </a:lnTo>
                <a:lnTo>
                  <a:pt x="3525039" y="551628"/>
                </a:lnTo>
                <a:lnTo>
                  <a:pt x="0" y="5516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18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9935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COTAÇÃO - SECUNDÁRIA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997459" y="1934709"/>
            <a:ext cx="12302608" cy="6823243"/>
          </a:xfrm>
          <a:custGeom>
            <a:avLst/>
            <a:gdLst/>
            <a:ahLst/>
            <a:cxnLst/>
            <a:rect l="l" t="t" r="r" b="b"/>
            <a:pathLst>
              <a:path w="12302608" h="6823243">
                <a:moveTo>
                  <a:pt x="0" y="0"/>
                </a:moveTo>
                <a:lnTo>
                  <a:pt x="12302607" y="0"/>
                </a:lnTo>
                <a:lnTo>
                  <a:pt x="12302607" y="6823243"/>
                </a:lnTo>
                <a:lnTo>
                  <a:pt x="0" y="6823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88" b="-78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19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9935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COTAÇÃO - SECUNDÁRIA</a:t>
            </a:r>
          </a:p>
        </p:txBody>
      </p:sp>
      <p:sp>
        <p:nvSpPr>
          <p:cNvPr id="16" name="Freeform 16"/>
          <p:cNvSpPr/>
          <p:nvPr/>
        </p:nvSpPr>
        <p:spPr>
          <a:xfrm>
            <a:off x="2997459" y="8206324"/>
            <a:ext cx="3525039" cy="551628"/>
          </a:xfrm>
          <a:custGeom>
            <a:avLst/>
            <a:gdLst/>
            <a:ahLst/>
            <a:cxnLst/>
            <a:rect l="l" t="t" r="r" b="b"/>
            <a:pathLst>
              <a:path w="3525039" h="551628">
                <a:moveTo>
                  <a:pt x="0" y="0"/>
                </a:moveTo>
                <a:lnTo>
                  <a:pt x="3525038" y="0"/>
                </a:lnTo>
                <a:lnTo>
                  <a:pt x="3525038" y="551628"/>
                </a:lnTo>
                <a:lnTo>
                  <a:pt x="0" y="5516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066999" y="1904151"/>
            <a:ext cx="12154001" cy="6884221"/>
          </a:xfrm>
          <a:custGeom>
            <a:avLst/>
            <a:gdLst/>
            <a:ahLst/>
            <a:cxnLst/>
            <a:rect l="l" t="t" r="r" b="b"/>
            <a:pathLst>
              <a:path w="12154001" h="6884221">
                <a:moveTo>
                  <a:pt x="0" y="0"/>
                </a:moveTo>
                <a:lnTo>
                  <a:pt x="12154002" y="0"/>
                </a:lnTo>
                <a:lnTo>
                  <a:pt x="12154002" y="6884221"/>
                </a:lnTo>
                <a:lnTo>
                  <a:pt x="0" y="6884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20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9935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COTAÇÃO - SECUNDÁRIA</a:t>
            </a:r>
          </a:p>
        </p:txBody>
      </p:sp>
      <p:sp>
        <p:nvSpPr>
          <p:cNvPr id="16" name="Freeform 16"/>
          <p:cNvSpPr/>
          <p:nvPr/>
        </p:nvSpPr>
        <p:spPr>
          <a:xfrm>
            <a:off x="2997459" y="8206324"/>
            <a:ext cx="3525039" cy="551628"/>
          </a:xfrm>
          <a:custGeom>
            <a:avLst/>
            <a:gdLst/>
            <a:ahLst/>
            <a:cxnLst/>
            <a:rect l="l" t="t" r="r" b="b"/>
            <a:pathLst>
              <a:path w="3525039" h="551628">
                <a:moveTo>
                  <a:pt x="0" y="0"/>
                </a:moveTo>
                <a:lnTo>
                  <a:pt x="3525038" y="0"/>
                </a:lnTo>
                <a:lnTo>
                  <a:pt x="3525038" y="551628"/>
                </a:lnTo>
                <a:lnTo>
                  <a:pt x="0" y="5516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352090" y="1839321"/>
            <a:ext cx="11710132" cy="7013881"/>
          </a:xfrm>
          <a:custGeom>
            <a:avLst/>
            <a:gdLst/>
            <a:ahLst/>
            <a:cxnLst/>
            <a:rect l="l" t="t" r="r" b="b"/>
            <a:pathLst>
              <a:path w="11710132" h="7013881">
                <a:moveTo>
                  <a:pt x="0" y="0"/>
                </a:moveTo>
                <a:lnTo>
                  <a:pt x="11710131" y="0"/>
                </a:lnTo>
                <a:lnTo>
                  <a:pt x="11710131" y="7013881"/>
                </a:lnTo>
                <a:lnTo>
                  <a:pt x="0" y="7013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21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9935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COTAÇÃO - SECUNDÁRIA</a:t>
            </a:r>
          </a:p>
        </p:txBody>
      </p:sp>
      <p:sp>
        <p:nvSpPr>
          <p:cNvPr id="16" name="Freeform 16"/>
          <p:cNvSpPr/>
          <p:nvPr/>
        </p:nvSpPr>
        <p:spPr>
          <a:xfrm>
            <a:off x="2997459" y="8206324"/>
            <a:ext cx="3525039" cy="551628"/>
          </a:xfrm>
          <a:custGeom>
            <a:avLst/>
            <a:gdLst/>
            <a:ahLst/>
            <a:cxnLst/>
            <a:rect l="l" t="t" r="r" b="b"/>
            <a:pathLst>
              <a:path w="3525039" h="551628">
                <a:moveTo>
                  <a:pt x="0" y="0"/>
                </a:moveTo>
                <a:lnTo>
                  <a:pt x="3525038" y="0"/>
                </a:lnTo>
                <a:lnTo>
                  <a:pt x="3525038" y="551628"/>
                </a:lnTo>
                <a:lnTo>
                  <a:pt x="0" y="5516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92123" y="1939384"/>
            <a:ext cx="11913279" cy="6818568"/>
          </a:xfrm>
          <a:custGeom>
            <a:avLst/>
            <a:gdLst/>
            <a:ahLst/>
            <a:cxnLst/>
            <a:rect l="l" t="t" r="r" b="b"/>
            <a:pathLst>
              <a:path w="11913279" h="6818568">
                <a:moveTo>
                  <a:pt x="0" y="0"/>
                </a:moveTo>
                <a:lnTo>
                  <a:pt x="11913279" y="0"/>
                </a:lnTo>
                <a:lnTo>
                  <a:pt x="11913279" y="6818568"/>
                </a:lnTo>
                <a:lnTo>
                  <a:pt x="0" y="6818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761551" y="7952211"/>
            <a:ext cx="3176480" cy="805741"/>
          </a:xfrm>
          <a:custGeom>
            <a:avLst/>
            <a:gdLst/>
            <a:ahLst/>
            <a:cxnLst/>
            <a:rect l="l" t="t" r="r" b="b"/>
            <a:pathLst>
              <a:path w="3176480" h="805741">
                <a:moveTo>
                  <a:pt x="0" y="0"/>
                </a:moveTo>
                <a:lnTo>
                  <a:pt x="3176480" y="0"/>
                </a:lnTo>
                <a:lnTo>
                  <a:pt x="3176480" y="805741"/>
                </a:lnTo>
                <a:lnTo>
                  <a:pt x="0" y="8057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22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9935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COTAÇÃO - SECUNDÁRIA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23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9935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COTAÇÃO - SECUNDÁRIA</a:t>
            </a:r>
          </a:p>
        </p:txBody>
      </p:sp>
      <p:sp>
        <p:nvSpPr>
          <p:cNvPr id="15" name="Freeform 15"/>
          <p:cNvSpPr/>
          <p:nvPr/>
        </p:nvSpPr>
        <p:spPr>
          <a:xfrm>
            <a:off x="538163" y="2094463"/>
            <a:ext cx="9141129" cy="6098074"/>
          </a:xfrm>
          <a:custGeom>
            <a:avLst/>
            <a:gdLst/>
            <a:ahLst/>
            <a:cxnLst/>
            <a:rect l="l" t="t" r="r" b="b"/>
            <a:pathLst>
              <a:path w="9141129" h="6098074">
                <a:moveTo>
                  <a:pt x="0" y="0"/>
                </a:moveTo>
                <a:lnTo>
                  <a:pt x="9141129" y="0"/>
                </a:lnTo>
                <a:lnTo>
                  <a:pt x="9141129" y="6098074"/>
                </a:lnTo>
                <a:lnTo>
                  <a:pt x="0" y="6098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90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10630573" y="3161665"/>
            <a:ext cx="6628727" cy="3763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SUPORTE PARA OS RODÍZIOS E CONEXÃO ESTRUTURAL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4763" y="2330687"/>
            <a:ext cx="18288000" cy="6031149"/>
          </a:xfrm>
          <a:custGeom>
            <a:avLst/>
            <a:gdLst/>
            <a:ahLst/>
            <a:cxnLst/>
            <a:rect l="l" t="t" r="r" b="b"/>
            <a:pathLst>
              <a:path w="18288000" h="6031149">
                <a:moveTo>
                  <a:pt x="0" y="0"/>
                </a:moveTo>
                <a:lnTo>
                  <a:pt x="18288000" y="0"/>
                </a:lnTo>
                <a:lnTo>
                  <a:pt x="18288000" y="6031149"/>
                </a:lnTo>
                <a:lnTo>
                  <a:pt x="0" y="60311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9935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COTAÇÃO - SECUNDÁRIA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34137" y="2096142"/>
            <a:ext cx="14819726" cy="6500238"/>
          </a:xfrm>
          <a:custGeom>
            <a:avLst/>
            <a:gdLst/>
            <a:ahLst/>
            <a:cxnLst/>
            <a:rect l="l" t="t" r="r" b="b"/>
            <a:pathLst>
              <a:path w="14819726" h="6500238">
                <a:moveTo>
                  <a:pt x="0" y="0"/>
                </a:moveTo>
                <a:lnTo>
                  <a:pt x="14819726" y="0"/>
                </a:lnTo>
                <a:lnTo>
                  <a:pt x="14819726" y="6500239"/>
                </a:lnTo>
                <a:lnTo>
                  <a:pt x="0" y="6500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34137" y="7604923"/>
            <a:ext cx="2230779" cy="991457"/>
          </a:xfrm>
          <a:custGeom>
            <a:avLst/>
            <a:gdLst/>
            <a:ahLst/>
            <a:cxnLst/>
            <a:rect l="l" t="t" r="r" b="b"/>
            <a:pathLst>
              <a:path w="2230779" h="991457">
                <a:moveTo>
                  <a:pt x="0" y="0"/>
                </a:moveTo>
                <a:lnTo>
                  <a:pt x="2230779" y="0"/>
                </a:lnTo>
                <a:lnTo>
                  <a:pt x="2230779" y="991458"/>
                </a:lnTo>
                <a:lnTo>
                  <a:pt x="0" y="991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9935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COTAÇÃO - SECUNDÁRIA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3594268"/>
            <a:ext cx="5453621" cy="4968855"/>
          </a:xfrm>
          <a:custGeom>
            <a:avLst/>
            <a:gdLst/>
            <a:ahLst/>
            <a:cxnLst/>
            <a:rect l="l" t="t" r="r" b="b"/>
            <a:pathLst>
              <a:path w="5453621" h="4968855">
                <a:moveTo>
                  <a:pt x="0" y="0"/>
                </a:moveTo>
                <a:lnTo>
                  <a:pt x="5453621" y="0"/>
                </a:lnTo>
                <a:lnTo>
                  <a:pt x="5453621" y="4968855"/>
                </a:lnTo>
                <a:lnTo>
                  <a:pt x="0" y="49688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530209" y="3873083"/>
            <a:ext cx="5268468" cy="4411226"/>
          </a:xfrm>
          <a:custGeom>
            <a:avLst/>
            <a:gdLst/>
            <a:ahLst/>
            <a:cxnLst/>
            <a:rect l="l" t="t" r="r" b="b"/>
            <a:pathLst>
              <a:path w="5268468" h="4411226">
                <a:moveTo>
                  <a:pt x="0" y="0"/>
                </a:moveTo>
                <a:lnTo>
                  <a:pt x="5268468" y="0"/>
                </a:lnTo>
                <a:lnTo>
                  <a:pt x="5268468" y="4411226"/>
                </a:lnTo>
                <a:lnTo>
                  <a:pt x="0" y="44112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146211" y="3873083"/>
            <a:ext cx="4877007" cy="4411226"/>
          </a:xfrm>
          <a:custGeom>
            <a:avLst/>
            <a:gdLst/>
            <a:ahLst/>
            <a:cxnLst/>
            <a:rect l="l" t="t" r="r" b="b"/>
            <a:pathLst>
              <a:path w="4877007" h="4411226">
                <a:moveTo>
                  <a:pt x="0" y="0"/>
                </a:moveTo>
                <a:lnTo>
                  <a:pt x="4877007" y="0"/>
                </a:lnTo>
                <a:lnTo>
                  <a:pt x="4877007" y="4411226"/>
                </a:lnTo>
                <a:lnTo>
                  <a:pt x="0" y="44112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854430" y="3873083"/>
            <a:ext cx="1627891" cy="766623"/>
          </a:xfrm>
          <a:custGeom>
            <a:avLst/>
            <a:gdLst/>
            <a:ahLst/>
            <a:cxnLst/>
            <a:rect l="l" t="t" r="r" b="b"/>
            <a:pathLst>
              <a:path w="1627891" h="766623">
                <a:moveTo>
                  <a:pt x="0" y="0"/>
                </a:moveTo>
                <a:lnTo>
                  <a:pt x="1627891" y="0"/>
                </a:lnTo>
                <a:lnTo>
                  <a:pt x="1627891" y="766623"/>
                </a:lnTo>
                <a:lnTo>
                  <a:pt x="0" y="766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26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9935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COTAÇÃO - SECUNDÁRIA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08320" y="2062063"/>
            <a:ext cx="15827812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Cantoneira em Aço - Galvanizado - Perfil Base 40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606991" y="1939253"/>
            <a:ext cx="13064494" cy="6818700"/>
          </a:xfrm>
          <a:custGeom>
            <a:avLst/>
            <a:gdLst/>
            <a:ahLst/>
            <a:cxnLst/>
            <a:rect l="l" t="t" r="r" b="b"/>
            <a:pathLst>
              <a:path w="13064494" h="6818700">
                <a:moveTo>
                  <a:pt x="0" y="0"/>
                </a:moveTo>
                <a:lnTo>
                  <a:pt x="13064493" y="0"/>
                </a:lnTo>
                <a:lnTo>
                  <a:pt x="13064493" y="6818699"/>
                </a:lnTo>
                <a:lnTo>
                  <a:pt x="0" y="68186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27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9935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COTAÇÃO - SECUNDÁRIA</a:t>
            </a:r>
          </a:p>
        </p:txBody>
      </p:sp>
      <p:sp>
        <p:nvSpPr>
          <p:cNvPr id="16" name="Freeform 16"/>
          <p:cNvSpPr/>
          <p:nvPr/>
        </p:nvSpPr>
        <p:spPr>
          <a:xfrm>
            <a:off x="2606991" y="8206324"/>
            <a:ext cx="3525039" cy="551628"/>
          </a:xfrm>
          <a:custGeom>
            <a:avLst/>
            <a:gdLst/>
            <a:ahLst/>
            <a:cxnLst/>
            <a:rect l="l" t="t" r="r" b="b"/>
            <a:pathLst>
              <a:path w="3525039" h="551628">
                <a:moveTo>
                  <a:pt x="0" y="0"/>
                </a:moveTo>
                <a:lnTo>
                  <a:pt x="3525039" y="0"/>
                </a:lnTo>
                <a:lnTo>
                  <a:pt x="3525039" y="551628"/>
                </a:lnTo>
                <a:lnTo>
                  <a:pt x="0" y="5516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36132" y="424868"/>
            <a:ext cx="362545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2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9935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 dirty="0">
                <a:solidFill>
                  <a:srgbClr val="000000"/>
                </a:solidFill>
                <a:latin typeface="Times New Roman Bold"/>
              </a:rPr>
              <a:t>DESENHOS DO PROJETO</a:t>
            </a:r>
          </a:p>
        </p:txBody>
      </p:sp>
      <p:sp>
        <p:nvSpPr>
          <p:cNvPr id="15" name="Freeform 15"/>
          <p:cNvSpPr/>
          <p:nvPr/>
        </p:nvSpPr>
        <p:spPr>
          <a:xfrm>
            <a:off x="855197" y="1749572"/>
            <a:ext cx="16404103" cy="7189355"/>
          </a:xfrm>
          <a:custGeom>
            <a:avLst/>
            <a:gdLst/>
            <a:ahLst/>
            <a:cxnLst/>
            <a:rect l="l" t="t" r="r" b="b"/>
            <a:pathLst>
              <a:path w="16404103" h="7189355">
                <a:moveTo>
                  <a:pt x="0" y="0"/>
                </a:moveTo>
                <a:lnTo>
                  <a:pt x="16404103" y="0"/>
                </a:lnTo>
                <a:lnTo>
                  <a:pt x="16404103" y="7189355"/>
                </a:lnTo>
                <a:lnTo>
                  <a:pt x="0" y="7189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834" b="-15512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pic>
        <p:nvPicPr>
          <p:cNvPr id="16" name="Imagem 16">
            <a:extLst>
              <a:ext uri="{FF2B5EF4-FFF2-40B4-BE49-F238E27FC236}">
                <a16:creationId xmlns:a16="http://schemas.microsoft.com/office/drawing/2014/main" id="{137E7FD8-7FBA-2EF8-E158-CBCC0AC6F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84" y="-1"/>
            <a:ext cx="18456125" cy="1040000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8286" y="2839113"/>
            <a:ext cx="10099335" cy="6003869"/>
          </a:xfrm>
          <a:custGeom>
            <a:avLst/>
            <a:gdLst/>
            <a:ahLst/>
            <a:cxnLst/>
            <a:rect l="l" t="t" r="r" b="b"/>
            <a:pathLst>
              <a:path w="10099335" h="6003869">
                <a:moveTo>
                  <a:pt x="0" y="0"/>
                </a:moveTo>
                <a:lnTo>
                  <a:pt x="10099334" y="0"/>
                </a:lnTo>
                <a:lnTo>
                  <a:pt x="10099334" y="6003869"/>
                </a:lnTo>
                <a:lnTo>
                  <a:pt x="0" y="600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28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9935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COTAÇÃO - SECUNDÁRIA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381833" y="2839113"/>
            <a:ext cx="7868730" cy="2730728"/>
          </a:xfrm>
          <a:custGeom>
            <a:avLst/>
            <a:gdLst/>
            <a:ahLst/>
            <a:cxnLst/>
            <a:rect l="l" t="t" r="r" b="b"/>
            <a:pathLst>
              <a:path w="7868730" h="2730728">
                <a:moveTo>
                  <a:pt x="0" y="0"/>
                </a:moveTo>
                <a:lnTo>
                  <a:pt x="7868730" y="0"/>
                </a:lnTo>
                <a:lnTo>
                  <a:pt x="7868730" y="2730728"/>
                </a:lnTo>
                <a:lnTo>
                  <a:pt x="0" y="27307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34" b="-734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932200" y="7432777"/>
            <a:ext cx="6327100" cy="1133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Times New Roman Bold"/>
              </a:rPr>
              <a:t>TOTAL: R$ 688,07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905" y="1705638"/>
            <a:ext cx="18229714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Times New Roman Bold"/>
              </a:rPr>
              <a:t>SOMATÓRIA DE COMPONENTES E ESTRUTURA TUBULAR</a:t>
            </a:r>
          </a:p>
        </p:txBody>
      </p:sp>
      <p:sp>
        <p:nvSpPr>
          <p:cNvPr id="19" name="Freeform 19"/>
          <p:cNvSpPr/>
          <p:nvPr/>
        </p:nvSpPr>
        <p:spPr>
          <a:xfrm>
            <a:off x="7115725" y="7185356"/>
            <a:ext cx="3041895" cy="476022"/>
          </a:xfrm>
          <a:custGeom>
            <a:avLst/>
            <a:gdLst/>
            <a:ahLst/>
            <a:cxnLst/>
            <a:rect l="l" t="t" r="r" b="b"/>
            <a:pathLst>
              <a:path w="3041895" h="476022">
                <a:moveTo>
                  <a:pt x="0" y="0"/>
                </a:moveTo>
                <a:lnTo>
                  <a:pt x="3041895" y="0"/>
                </a:lnTo>
                <a:lnTo>
                  <a:pt x="3041895" y="476021"/>
                </a:lnTo>
                <a:lnTo>
                  <a:pt x="0" y="4760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464084" y="6098884"/>
            <a:ext cx="2558139" cy="632079"/>
          </a:xfrm>
          <a:custGeom>
            <a:avLst/>
            <a:gdLst/>
            <a:ahLst/>
            <a:cxnLst/>
            <a:rect l="l" t="t" r="r" b="b"/>
            <a:pathLst>
              <a:path w="2558139" h="632079">
                <a:moveTo>
                  <a:pt x="0" y="0"/>
                </a:moveTo>
                <a:lnTo>
                  <a:pt x="2558139" y="0"/>
                </a:lnTo>
                <a:lnTo>
                  <a:pt x="2558139" y="632078"/>
                </a:lnTo>
                <a:lnTo>
                  <a:pt x="0" y="6320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4634" b="-11607"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29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9935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COTAÇÃO - SECUNDÁRIA</a:t>
            </a:r>
          </a:p>
        </p:txBody>
      </p:sp>
      <p:sp>
        <p:nvSpPr>
          <p:cNvPr id="15" name="Freeform 15"/>
          <p:cNvSpPr/>
          <p:nvPr/>
        </p:nvSpPr>
        <p:spPr>
          <a:xfrm>
            <a:off x="58286" y="2839113"/>
            <a:ext cx="10099335" cy="6003869"/>
          </a:xfrm>
          <a:custGeom>
            <a:avLst/>
            <a:gdLst/>
            <a:ahLst/>
            <a:cxnLst/>
            <a:rect l="l" t="t" r="r" b="b"/>
            <a:pathLst>
              <a:path w="10099335" h="6003869">
                <a:moveTo>
                  <a:pt x="0" y="0"/>
                </a:moveTo>
                <a:lnTo>
                  <a:pt x="10099334" y="0"/>
                </a:lnTo>
                <a:lnTo>
                  <a:pt x="10099334" y="6003869"/>
                </a:lnTo>
                <a:lnTo>
                  <a:pt x="0" y="60038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157620" y="2839113"/>
            <a:ext cx="8125617" cy="2679725"/>
          </a:xfrm>
          <a:custGeom>
            <a:avLst/>
            <a:gdLst/>
            <a:ahLst/>
            <a:cxnLst/>
            <a:rect l="l" t="t" r="r" b="b"/>
            <a:pathLst>
              <a:path w="8125617" h="2679725">
                <a:moveTo>
                  <a:pt x="0" y="0"/>
                </a:moveTo>
                <a:lnTo>
                  <a:pt x="8125617" y="0"/>
                </a:lnTo>
                <a:lnTo>
                  <a:pt x="8125617" y="2679725"/>
                </a:lnTo>
                <a:lnTo>
                  <a:pt x="0" y="267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851808" y="7775677"/>
            <a:ext cx="11706906" cy="1133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Times New Roman Bold"/>
              </a:rPr>
              <a:t>TOTAL: R$ 823,01 á  R$ 919,01</a:t>
            </a:r>
          </a:p>
        </p:txBody>
      </p:sp>
      <p:sp>
        <p:nvSpPr>
          <p:cNvPr id="18" name="Freeform 18"/>
          <p:cNvSpPr/>
          <p:nvPr/>
        </p:nvSpPr>
        <p:spPr>
          <a:xfrm>
            <a:off x="15464084" y="6098884"/>
            <a:ext cx="2558139" cy="632079"/>
          </a:xfrm>
          <a:custGeom>
            <a:avLst/>
            <a:gdLst/>
            <a:ahLst/>
            <a:cxnLst/>
            <a:rect l="l" t="t" r="r" b="b"/>
            <a:pathLst>
              <a:path w="2558139" h="632079">
                <a:moveTo>
                  <a:pt x="0" y="0"/>
                </a:moveTo>
                <a:lnTo>
                  <a:pt x="2558139" y="0"/>
                </a:lnTo>
                <a:lnTo>
                  <a:pt x="2558139" y="632078"/>
                </a:lnTo>
                <a:lnTo>
                  <a:pt x="0" y="6320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4634" b="-11607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115725" y="7185356"/>
            <a:ext cx="3041895" cy="476022"/>
          </a:xfrm>
          <a:custGeom>
            <a:avLst/>
            <a:gdLst/>
            <a:ahLst/>
            <a:cxnLst/>
            <a:rect l="l" t="t" r="r" b="b"/>
            <a:pathLst>
              <a:path w="3041895" h="476022">
                <a:moveTo>
                  <a:pt x="0" y="0"/>
                </a:moveTo>
                <a:lnTo>
                  <a:pt x="3041895" y="0"/>
                </a:lnTo>
                <a:lnTo>
                  <a:pt x="3041895" y="476021"/>
                </a:lnTo>
                <a:lnTo>
                  <a:pt x="0" y="4760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3905" y="1705638"/>
            <a:ext cx="18229714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Times New Roman Bold"/>
              </a:rPr>
              <a:t>SOMATÓRIA DE COMPONENTES E ESTRUTURA RETANGULAR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grpSp>
        <p:nvGrpSpPr>
          <p:cNvPr id="13" name="Group 13"/>
          <p:cNvGrpSpPr/>
          <p:nvPr/>
        </p:nvGrpSpPr>
        <p:grpSpPr>
          <a:xfrm>
            <a:off x="469605" y="2246244"/>
            <a:ext cx="8028697" cy="6546393"/>
            <a:chOff x="0" y="0"/>
            <a:chExt cx="2114554" cy="17241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14554" cy="1724153"/>
            </a:xfrm>
            <a:custGeom>
              <a:avLst/>
              <a:gdLst/>
              <a:ahLst/>
              <a:cxnLst/>
              <a:rect l="l" t="t" r="r" b="b"/>
              <a:pathLst>
                <a:path w="2114554" h="1724153">
                  <a:moveTo>
                    <a:pt x="49178" y="0"/>
                  </a:moveTo>
                  <a:lnTo>
                    <a:pt x="2065375" y="0"/>
                  </a:lnTo>
                  <a:cubicBezTo>
                    <a:pt x="2092536" y="0"/>
                    <a:pt x="2114554" y="22018"/>
                    <a:pt x="2114554" y="49178"/>
                  </a:cubicBezTo>
                  <a:lnTo>
                    <a:pt x="2114554" y="1674975"/>
                  </a:lnTo>
                  <a:cubicBezTo>
                    <a:pt x="2114554" y="1702135"/>
                    <a:pt x="2092536" y="1724153"/>
                    <a:pt x="2065375" y="1724153"/>
                  </a:cubicBezTo>
                  <a:lnTo>
                    <a:pt x="49178" y="1724153"/>
                  </a:lnTo>
                  <a:cubicBezTo>
                    <a:pt x="22018" y="1724153"/>
                    <a:pt x="0" y="1702135"/>
                    <a:pt x="0" y="1674975"/>
                  </a:cubicBezTo>
                  <a:lnTo>
                    <a:pt x="0" y="49178"/>
                  </a:lnTo>
                  <a:cubicBezTo>
                    <a:pt x="0" y="22018"/>
                    <a:pt x="22018" y="0"/>
                    <a:pt x="49178" y="0"/>
                  </a:cubicBezTo>
                  <a:close/>
                </a:path>
              </a:pathLst>
            </a:custGeom>
            <a:solidFill>
              <a:srgbClr val="D2868B">
                <a:alpha val="13725"/>
              </a:srgbClr>
            </a:solidFill>
            <a:ln w="47625" cap="rnd">
              <a:solidFill>
                <a:srgbClr val="000000">
                  <a:alpha val="13725"/>
                </a:srgbClr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114554" cy="1762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33569" y="2435088"/>
            <a:ext cx="7100768" cy="6168705"/>
            <a:chOff x="0" y="0"/>
            <a:chExt cx="9467691" cy="8224939"/>
          </a:xfrm>
        </p:grpSpPr>
        <p:sp>
          <p:nvSpPr>
            <p:cNvPr id="17" name="Freeform 17"/>
            <p:cNvSpPr/>
            <p:nvPr/>
          </p:nvSpPr>
          <p:spPr>
            <a:xfrm>
              <a:off x="2891712" y="4542550"/>
              <a:ext cx="3937950" cy="3682390"/>
            </a:xfrm>
            <a:custGeom>
              <a:avLst/>
              <a:gdLst/>
              <a:ahLst/>
              <a:cxnLst/>
              <a:rect l="l" t="t" r="r" b="b"/>
              <a:pathLst>
                <a:path w="3937950" h="3682390">
                  <a:moveTo>
                    <a:pt x="0" y="0"/>
                  </a:moveTo>
                  <a:lnTo>
                    <a:pt x="3937950" y="0"/>
                  </a:lnTo>
                  <a:lnTo>
                    <a:pt x="3937950" y="3682389"/>
                  </a:lnTo>
                  <a:lnTo>
                    <a:pt x="0" y="3682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00025"/>
              <a:ext cx="9467691" cy="3719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latin typeface="Times New Roman Bold"/>
                </a:rPr>
                <a:t>COTAÇÃO LOCKPIPE</a:t>
              </a:r>
            </a:p>
            <a:p>
              <a:pPr algn="ctr">
                <a:lnSpc>
                  <a:spcPts val="7279"/>
                </a:lnSpc>
              </a:pPr>
              <a:endParaRPr lang="en-US" sz="5199">
                <a:solidFill>
                  <a:srgbClr val="000000"/>
                </a:solidFill>
                <a:latin typeface="Times New Roman Bold"/>
              </a:endParaRPr>
            </a:p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latin typeface="Times New Roman Bold"/>
                </a:rPr>
                <a:t>R$ 4.000,00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520238" y="2246244"/>
            <a:ext cx="8278440" cy="6546393"/>
            <a:chOff x="0" y="0"/>
            <a:chExt cx="2180330" cy="172415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80330" cy="1724153"/>
            </a:xfrm>
            <a:custGeom>
              <a:avLst/>
              <a:gdLst/>
              <a:ahLst/>
              <a:cxnLst/>
              <a:rect l="l" t="t" r="r" b="b"/>
              <a:pathLst>
                <a:path w="2180330" h="1724153">
                  <a:moveTo>
                    <a:pt x="47695" y="0"/>
                  </a:moveTo>
                  <a:lnTo>
                    <a:pt x="2132635" y="0"/>
                  </a:lnTo>
                  <a:cubicBezTo>
                    <a:pt x="2158976" y="0"/>
                    <a:pt x="2180330" y="21354"/>
                    <a:pt x="2180330" y="47695"/>
                  </a:cubicBezTo>
                  <a:lnTo>
                    <a:pt x="2180330" y="1676458"/>
                  </a:lnTo>
                  <a:cubicBezTo>
                    <a:pt x="2180330" y="1702799"/>
                    <a:pt x="2158976" y="1724153"/>
                    <a:pt x="2132635" y="1724153"/>
                  </a:cubicBezTo>
                  <a:lnTo>
                    <a:pt x="47695" y="1724153"/>
                  </a:lnTo>
                  <a:cubicBezTo>
                    <a:pt x="21354" y="1724153"/>
                    <a:pt x="0" y="1702799"/>
                    <a:pt x="0" y="1676458"/>
                  </a:cubicBezTo>
                  <a:lnTo>
                    <a:pt x="0" y="47695"/>
                  </a:lnTo>
                  <a:cubicBezTo>
                    <a:pt x="0" y="21354"/>
                    <a:pt x="21354" y="0"/>
                    <a:pt x="47695" y="0"/>
                  </a:cubicBezTo>
                  <a:close/>
                </a:path>
              </a:pathLst>
            </a:custGeom>
            <a:solidFill>
              <a:srgbClr val="C1FF72">
                <a:alpha val="13725"/>
              </a:srgbClr>
            </a:solidFill>
            <a:ln w="47625" cap="rnd">
              <a:solidFill>
                <a:srgbClr val="000000">
                  <a:alpha val="13725"/>
                </a:srgbClr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180330" cy="1762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977169" y="2435088"/>
            <a:ext cx="9339142" cy="6167751"/>
            <a:chOff x="0" y="0"/>
            <a:chExt cx="12452189" cy="8223669"/>
          </a:xfrm>
        </p:grpSpPr>
        <p:sp>
          <p:nvSpPr>
            <p:cNvPr id="23" name="Freeform 23"/>
            <p:cNvSpPr/>
            <p:nvPr/>
          </p:nvSpPr>
          <p:spPr>
            <a:xfrm>
              <a:off x="4343591" y="4541279"/>
              <a:ext cx="3765008" cy="3682390"/>
            </a:xfrm>
            <a:custGeom>
              <a:avLst/>
              <a:gdLst/>
              <a:ahLst/>
              <a:cxnLst/>
              <a:rect l="l" t="t" r="r" b="b"/>
              <a:pathLst>
                <a:path w="3765008" h="3682390">
                  <a:moveTo>
                    <a:pt x="0" y="0"/>
                  </a:moveTo>
                  <a:lnTo>
                    <a:pt x="3765007" y="0"/>
                  </a:lnTo>
                  <a:lnTo>
                    <a:pt x="3765007" y="3682390"/>
                  </a:lnTo>
                  <a:lnTo>
                    <a:pt x="0" y="3682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200025"/>
              <a:ext cx="12452189" cy="6183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latin typeface="Times New Roman Bold"/>
                </a:rPr>
                <a:t>COTAÇÃO SECUNDÁRIA</a:t>
              </a:r>
            </a:p>
            <a:p>
              <a:pPr algn="ctr">
                <a:lnSpc>
                  <a:spcPts val="7279"/>
                </a:lnSpc>
              </a:pPr>
              <a:endParaRPr lang="en-US" sz="5199">
                <a:solidFill>
                  <a:srgbClr val="000000"/>
                </a:solidFill>
                <a:latin typeface="Times New Roman Bold"/>
              </a:endParaRPr>
            </a:p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latin typeface="Times New Roman Bold"/>
                </a:rPr>
                <a:t>R$ 688,07 á R$ 919,01</a:t>
              </a:r>
            </a:p>
            <a:p>
              <a:pPr algn="ctr">
                <a:lnSpc>
                  <a:spcPts val="7279"/>
                </a:lnSpc>
              </a:pPr>
              <a:endParaRPr lang="en-US" sz="5199">
                <a:solidFill>
                  <a:srgbClr val="000000"/>
                </a:solidFill>
                <a:latin typeface="Times New Roman Bold"/>
              </a:endParaRPr>
            </a:p>
            <a:p>
              <a:pPr algn="ctr">
                <a:lnSpc>
                  <a:spcPts val="7279"/>
                </a:lnSpc>
              </a:pPr>
              <a:endParaRPr lang="en-US" sz="5199">
                <a:solidFill>
                  <a:srgbClr val="000000"/>
                </a:solidFill>
                <a:latin typeface="Times New Roman Bold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30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8619" y="-78374"/>
            <a:ext cx="16939365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COMPARAÇÃO DE COTAÇÕES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2" name="Freeform 12"/>
          <p:cNvSpPr/>
          <p:nvPr/>
        </p:nvSpPr>
        <p:spPr>
          <a:xfrm>
            <a:off x="12590228" y="2203483"/>
            <a:ext cx="4669072" cy="6554470"/>
          </a:xfrm>
          <a:custGeom>
            <a:avLst/>
            <a:gdLst/>
            <a:ahLst/>
            <a:cxnLst/>
            <a:rect l="l" t="t" r="r" b="b"/>
            <a:pathLst>
              <a:path w="4669072" h="6554470">
                <a:moveTo>
                  <a:pt x="0" y="0"/>
                </a:moveTo>
                <a:lnTo>
                  <a:pt x="4669072" y="0"/>
                </a:lnTo>
                <a:lnTo>
                  <a:pt x="4669072" y="6554469"/>
                </a:lnTo>
                <a:lnTo>
                  <a:pt x="0" y="6554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1176362" y="3763678"/>
            <a:ext cx="10268307" cy="4994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6" lvl="1" indent="-431803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 Bold"/>
              </a:rPr>
              <a:t>MATERIAIS UTILIZADOS</a:t>
            </a:r>
          </a:p>
          <a:p>
            <a:pPr algn="l">
              <a:lnSpc>
                <a:spcPts val="5600"/>
              </a:lnSpc>
            </a:pPr>
            <a:endParaRPr lang="en-US" sz="4000">
              <a:solidFill>
                <a:srgbClr val="000000"/>
              </a:solidFill>
              <a:latin typeface="Times New Roman Bold"/>
            </a:endParaRPr>
          </a:p>
          <a:p>
            <a:pPr marL="863606" lvl="1" indent="-431803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 Bold"/>
              </a:rPr>
              <a:t>FERRAMENTAS DE MONTAGEM</a:t>
            </a:r>
          </a:p>
          <a:p>
            <a:pPr algn="l">
              <a:lnSpc>
                <a:spcPts val="5600"/>
              </a:lnSpc>
            </a:pPr>
            <a:endParaRPr lang="en-US" sz="4000">
              <a:solidFill>
                <a:srgbClr val="000000"/>
              </a:solidFill>
              <a:latin typeface="Times New Roman Bold"/>
            </a:endParaRPr>
          </a:p>
          <a:p>
            <a:pPr marL="863606" lvl="1" indent="-431803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 Bold"/>
              </a:rPr>
              <a:t>DESCRIÇÃO DE MONTAGEM</a:t>
            </a:r>
          </a:p>
          <a:p>
            <a:pPr algn="l">
              <a:lnSpc>
                <a:spcPts val="5600"/>
              </a:lnSpc>
            </a:pPr>
            <a:endParaRPr lang="en-US" sz="4000">
              <a:solidFill>
                <a:srgbClr val="000000"/>
              </a:solidFill>
              <a:latin typeface="Times New Roman Bold"/>
            </a:endParaRPr>
          </a:p>
          <a:p>
            <a:pPr marL="863606" lvl="1" indent="-431803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 Bold"/>
              </a:rPr>
              <a:t>CUIDADOS DURANTE A MONTAGEM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31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6362" y="1974883"/>
            <a:ext cx="7972400" cy="1133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Times New Roman Bold"/>
              </a:rPr>
              <a:t>ESTRUTURA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273" y="-125999"/>
            <a:ext cx="16939365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MANUAL DE MONTAGEM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139238" y="3680589"/>
            <a:ext cx="8990616" cy="3331344"/>
          </a:xfrm>
          <a:custGeom>
            <a:avLst/>
            <a:gdLst/>
            <a:ahLst/>
            <a:cxnLst/>
            <a:rect l="l" t="t" r="r" b="b"/>
            <a:pathLst>
              <a:path w="8990616" h="3331344">
                <a:moveTo>
                  <a:pt x="0" y="0"/>
                </a:moveTo>
                <a:lnTo>
                  <a:pt x="8990616" y="0"/>
                </a:lnTo>
                <a:lnTo>
                  <a:pt x="8990616" y="3331345"/>
                </a:lnTo>
                <a:lnTo>
                  <a:pt x="0" y="3331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72273" y="3644891"/>
            <a:ext cx="8767129" cy="428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6" lvl="1" indent="-431803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 Bold"/>
              </a:rPr>
              <a:t>MATERIAIS UTILIZADOS</a:t>
            </a:r>
          </a:p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Times New Roman Bold"/>
              </a:rPr>
              <a:t>1º capítulo do manual apresentando os materiais e sua quantidade necessária para a montagem do carro transportador da longarina.</a:t>
            </a:r>
          </a:p>
          <a:p>
            <a:pPr algn="just">
              <a:lnSpc>
                <a:spcPts val="5600"/>
              </a:lnSpc>
            </a:pPr>
            <a:endParaRPr lang="en-US" sz="4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32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6362" y="1974883"/>
            <a:ext cx="7972400" cy="1133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Times New Roman Bold"/>
              </a:rPr>
              <a:t>ESTRUTURA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273" y="-125999"/>
            <a:ext cx="16939365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MANUAL DE MONTAGEM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023779" y="4962525"/>
            <a:ext cx="6089838" cy="3795427"/>
          </a:xfrm>
          <a:custGeom>
            <a:avLst/>
            <a:gdLst/>
            <a:ahLst/>
            <a:cxnLst/>
            <a:rect l="l" t="t" r="r" b="b"/>
            <a:pathLst>
              <a:path w="6089838" h="3795427">
                <a:moveTo>
                  <a:pt x="0" y="0"/>
                </a:moveTo>
                <a:lnTo>
                  <a:pt x="6089838" y="0"/>
                </a:lnTo>
                <a:lnTo>
                  <a:pt x="6089838" y="3795427"/>
                </a:lnTo>
                <a:lnTo>
                  <a:pt x="0" y="3795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33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9935" y="-68849"/>
            <a:ext cx="16939365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MANUAL DE INSTRUÇÕES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9935" y="3746731"/>
            <a:ext cx="11703844" cy="450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Times New Roman Bold"/>
              </a:rPr>
              <a:t>Respeitar capacidade máxima de Carga;</a:t>
            </a:r>
          </a:p>
          <a:p>
            <a:pPr algn="l">
              <a:lnSpc>
                <a:spcPts val="7000"/>
              </a:lnSpc>
            </a:pPr>
            <a:endParaRPr lang="en-US" sz="5000">
              <a:solidFill>
                <a:srgbClr val="000000"/>
              </a:solidFill>
              <a:latin typeface="Times New Roman Bold"/>
            </a:endParaRPr>
          </a:p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Times New Roman Bold"/>
              </a:rPr>
              <a:t>Utilização de EPI’s;</a:t>
            </a:r>
          </a:p>
          <a:p>
            <a:pPr algn="l">
              <a:lnSpc>
                <a:spcPts val="7000"/>
              </a:lnSpc>
            </a:pPr>
            <a:endParaRPr lang="en-US" sz="5000">
              <a:solidFill>
                <a:srgbClr val="000000"/>
              </a:solidFill>
              <a:latin typeface="Times New Roman Bold"/>
            </a:endParaRPr>
          </a:p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Times New Roman Bold"/>
              </a:rPr>
              <a:t>Ergonomia adequada.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1327229" y="2183361"/>
            <a:ext cx="19280702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 MANUSEIO DO CARRO TRANSPORTADOR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781077" y="6412314"/>
            <a:ext cx="2242628" cy="1607922"/>
          </a:xfrm>
          <a:custGeom>
            <a:avLst/>
            <a:gdLst/>
            <a:ahLst/>
            <a:cxnLst/>
            <a:rect l="l" t="t" r="r" b="b"/>
            <a:pathLst>
              <a:path w="2242628" h="1607922">
                <a:moveTo>
                  <a:pt x="0" y="0"/>
                </a:moveTo>
                <a:lnTo>
                  <a:pt x="2242628" y="0"/>
                </a:lnTo>
                <a:lnTo>
                  <a:pt x="2242628" y="1607922"/>
                </a:lnTo>
                <a:lnTo>
                  <a:pt x="0" y="1607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34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9935" y="-68849"/>
            <a:ext cx="16939365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MANUAL DE INSTRUÇÕES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0" y="4256591"/>
            <a:ext cx="15781077" cy="3763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Inspeção preventiva antes da utilização do dispositivo;</a:t>
            </a:r>
          </a:p>
          <a:p>
            <a:pPr algn="l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Times New Roman Bold"/>
            </a:endParaRP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Inspeção Programada para realizar a verificação dos componentes e estrutura do carro transportador.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2318724"/>
            <a:ext cx="11558469" cy="1133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Times New Roman Bold"/>
              </a:rPr>
              <a:t>CUIDADOS NA MANUTENÇÃO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446422" y="1970341"/>
            <a:ext cx="4812878" cy="6787611"/>
          </a:xfrm>
          <a:custGeom>
            <a:avLst/>
            <a:gdLst/>
            <a:ahLst/>
            <a:cxnLst/>
            <a:rect l="l" t="t" r="r" b="b"/>
            <a:pathLst>
              <a:path w="4812878" h="6787611">
                <a:moveTo>
                  <a:pt x="0" y="0"/>
                </a:moveTo>
                <a:lnTo>
                  <a:pt x="4812878" y="0"/>
                </a:lnTo>
                <a:lnTo>
                  <a:pt x="4812878" y="6787611"/>
                </a:lnTo>
                <a:lnTo>
                  <a:pt x="0" y="6787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35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6362" y="2699702"/>
            <a:ext cx="9148762" cy="561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DESENVOLVIMENTO DO MANUAL DE INSTRUÇÕES; </a:t>
            </a:r>
          </a:p>
          <a:p>
            <a:pPr algn="l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Times New Roman Bold"/>
            </a:endParaRP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 DISPONIBILIZAR EM PDF.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9935" y="-68849"/>
            <a:ext cx="16939365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MANUAL DE INSTRUÇÕES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9935" y="1967896"/>
            <a:ext cx="5014840" cy="6389598"/>
          </a:xfrm>
          <a:custGeom>
            <a:avLst/>
            <a:gdLst/>
            <a:ahLst/>
            <a:cxnLst/>
            <a:rect l="l" t="t" r="r" b="b"/>
            <a:pathLst>
              <a:path w="5014840" h="6389598">
                <a:moveTo>
                  <a:pt x="0" y="0"/>
                </a:moveTo>
                <a:lnTo>
                  <a:pt x="5014841" y="0"/>
                </a:lnTo>
                <a:lnTo>
                  <a:pt x="5014841" y="6389598"/>
                </a:lnTo>
                <a:lnTo>
                  <a:pt x="0" y="6389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674458" y="1967896"/>
            <a:ext cx="4979029" cy="6389598"/>
          </a:xfrm>
          <a:custGeom>
            <a:avLst/>
            <a:gdLst/>
            <a:ahLst/>
            <a:cxnLst/>
            <a:rect l="l" t="t" r="r" b="b"/>
            <a:pathLst>
              <a:path w="4979029" h="6389598">
                <a:moveTo>
                  <a:pt x="0" y="0"/>
                </a:moveTo>
                <a:lnTo>
                  <a:pt x="4979028" y="0"/>
                </a:lnTo>
                <a:lnTo>
                  <a:pt x="4979028" y="6389598"/>
                </a:lnTo>
                <a:lnTo>
                  <a:pt x="0" y="6389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993168" y="1967896"/>
            <a:ext cx="6805509" cy="6389598"/>
          </a:xfrm>
          <a:custGeom>
            <a:avLst/>
            <a:gdLst/>
            <a:ahLst/>
            <a:cxnLst/>
            <a:rect l="l" t="t" r="r" b="b"/>
            <a:pathLst>
              <a:path w="6805509" h="6389598">
                <a:moveTo>
                  <a:pt x="0" y="0"/>
                </a:moveTo>
                <a:lnTo>
                  <a:pt x="6805509" y="0"/>
                </a:lnTo>
                <a:lnTo>
                  <a:pt x="6805509" y="6389598"/>
                </a:lnTo>
                <a:lnTo>
                  <a:pt x="0" y="63895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5" r="-21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7254859" y="424868"/>
            <a:ext cx="725091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36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9935" y="-68849"/>
            <a:ext cx="16939365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MANUAL DE INSTRUÇÕES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97715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8505825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0" y="2204799"/>
            <a:ext cx="18288000" cy="6005750"/>
          </a:xfrm>
          <a:custGeom>
            <a:avLst/>
            <a:gdLst/>
            <a:ahLst/>
            <a:cxnLst/>
            <a:rect l="l" t="t" r="r" b="b"/>
            <a:pathLst>
              <a:path w="18288000" h="6005750">
                <a:moveTo>
                  <a:pt x="0" y="0"/>
                </a:moveTo>
                <a:lnTo>
                  <a:pt x="18288000" y="0"/>
                </a:lnTo>
                <a:lnTo>
                  <a:pt x="18288000" y="6005751"/>
                </a:lnTo>
                <a:lnTo>
                  <a:pt x="0" y="6005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617" b="-280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33637" y="256229"/>
            <a:ext cx="16220725" cy="143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Times New Roman Bold"/>
              </a:rPr>
              <a:t>OBRIGADO PELA ATENÇÃO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458229" y="8829040"/>
            <a:ext cx="5362532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imes New Roman Bold"/>
              </a:rPr>
              <a:t>GRUPO 3  AEROMILENIUM</a:t>
            </a:r>
          </a:p>
        </p:txBody>
      </p:sp>
      <p:sp>
        <p:nvSpPr>
          <p:cNvPr id="7" name="Freeform 7"/>
          <p:cNvSpPr/>
          <p:nvPr/>
        </p:nvSpPr>
        <p:spPr>
          <a:xfrm>
            <a:off x="10811146" y="8850453"/>
            <a:ext cx="2917798" cy="1247493"/>
          </a:xfrm>
          <a:custGeom>
            <a:avLst/>
            <a:gdLst/>
            <a:ahLst/>
            <a:cxnLst/>
            <a:rect l="l" t="t" r="r" b="b"/>
            <a:pathLst>
              <a:path w="2917798" h="1247493">
                <a:moveTo>
                  <a:pt x="0" y="0"/>
                </a:moveTo>
                <a:lnTo>
                  <a:pt x="2917797" y="0"/>
                </a:lnTo>
                <a:lnTo>
                  <a:pt x="2917797" y="1247493"/>
                </a:lnTo>
                <a:lnTo>
                  <a:pt x="0" y="1247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822" b="-27822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44546" y="8729118"/>
            <a:ext cx="10119783" cy="1490164"/>
            <a:chOff x="0" y="0"/>
            <a:chExt cx="13493044" cy="1986885"/>
          </a:xfrm>
        </p:grpSpPr>
        <p:sp>
          <p:nvSpPr>
            <p:cNvPr id="9" name="Freeform 9"/>
            <p:cNvSpPr/>
            <p:nvPr/>
          </p:nvSpPr>
          <p:spPr>
            <a:xfrm>
              <a:off x="4215761" y="0"/>
              <a:ext cx="9277283" cy="1986885"/>
            </a:xfrm>
            <a:custGeom>
              <a:avLst/>
              <a:gdLst/>
              <a:ahLst/>
              <a:cxnLst/>
              <a:rect l="l" t="t" r="r" b="b"/>
              <a:pathLst>
                <a:path w="9277283" h="1986885">
                  <a:moveTo>
                    <a:pt x="0" y="0"/>
                  </a:moveTo>
                  <a:lnTo>
                    <a:pt x="9277283" y="0"/>
                  </a:lnTo>
                  <a:lnTo>
                    <a:pt x="9277283" y="1986885"/>
                  </a:lnTo>
                  <a:lnTo>
                    <a:pt x="0" y="1986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411822" cy="1986885"/>
            </a:xfrm>
            <a:custGeom>
              <a:avLst/>
              <a:gdLst/>
              <a:ahLst/>
              <a:cxnLst/>
              <a:rect l="l" t="t" r="r" b="b"/>
              <a:pathLst>
                <a:path w="3411822" h="1986885">
                  <a:moveTo>
                    <a:pt x="0" y="0"/>
                  </a:moveTo>
                  <a:lnTo>
                    <a:pt x="3411822" y="0"/>
                  </a:lnTo>
                  <a:lnTo>
                    <a:pt x="3411822" y="1986885"/>
                  </a:lnTo>
                  <a:lnTo>
                    <a:pt x="0" y="1986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36132" y="424868"/>
            <a:ext cx="362545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3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9935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DESENHOS DO PROJETO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658110"/>
            <a:ext cx="15610641" cy="475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4269" lvl="1" indent="-572134" algn="l">
              <a:lnSpc>
                <a:spcPts val="7419"/>
              </a:lnSpc>
              <a:buFont typeface="Arial"/>
              <a:buChar char="•"/>
            </a:pPr>
            <a:r>
              <a:rPr lang="en-US" sz="5299">
                <a:solidFill>
                  <a:srgbClr val="000000"/>
                </a:solidFill>
                <a:latin typeface="Times New Roman Bold"/>
              </a:rPr>
              <a:t>Atualização e Modificação dos Projetos no CATIA;</a:t>
            </a:r>
          </a:p>
          <a:p>
            <a:pPr algn="l">
              <a:lnSpc>
                <a:spcPts val="7419"/>
              </a:lnSpc>
            </a:pPr>
            <a:endParaRPr lang="en-US" sz="5299">
              <a:solidFill>
                <a:srgbClr val="000000"/>
              </a:solidFill>
              <a:latin typeface="Times New Roman Bold"/>
            </a:endParaRPr>
          </a:p>
          <a:p>
            <a:pPr marL="1144269" lvl="1" indent="-572134" algn="l">
              <a:lnSpc>
                <a:spcPts val="7419"/>
              </a:lnSpc>
              <a:buFont typeface="Arial"/>
              <a:buChar char="•"/>
            </a:pPr>
            <a:r>
              <a:rPr lang="en-US" sz="5299">
                <a:solidFill>
                  <a:srgbClr val="000000"/>
                </a:solidFill>
                <a:latin typeface="Times New Roman Bold"/>
              </a:rPr>
              <a:t>Dimensionamento Real;</a:t>
            </a:r>
          </a:p>
          <a:p>
            <a:pPr algn="l">
              <a:lnSpc>
                <a:spcPts val="7419"/>
              </a:lnSpc>
            </a:pPr>
            <a:endParaRPr lang="en-US" sz="5299">
              <a:solidFill>
                <a:srgbClr val="000000"/>
              </a:solidFill>
              <a:latin typeface="Times New Roman Bold"/>
            </a:endParaRPr>
          </a:p>
          <a:p>
            <a:pPr marL="1144269" lvl="1" indent="-572134" algn="l">
              <a:lnSpc>
                <a:spcPts val="7419"/>
              </a:lnSpc>
              <a:buFont typeface="Arial"/>
              <a:buChar char="•"/>
            </a:pPr>
            <a:r>
              <a:rPr lang="en-US" sz="5299">
                <a:solidFill>
                  <a:srgbClr val="000000"/>
                </a:solidFill>
                <a:latin typeface="Times New Roman Bold"/>
              </a:rPr>
              <a:t>Modificações (Segurança).</a:t>
            </a:r>
          </a:p>
        </p:txBody>
      </p:sp>
      <p:pic>
        <p:nvPicPr>
          <p:cNvPr id="16" name="Imagem 16">
            <a:extLst>
              <a:ext uri="{FF2B5EF4-FFF2-40B4-BE49-F238E27FC236}">
                <a16:creationId xmlns:a16="http://schemas.microsoft.com/office/drawing/2014/main" id="{F94CCEF3-1F59-301D-CB48-7CE1433D6E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"/>
          <a:stretch/>
        </p:blipFill>
        <p:spPr>
          <a:xfrm>
            <a:off x="-302676" y="-68849"/>
            <a:ext cx="19237584" cy="108584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3659" y="93486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34291" y="1926160"/>
            <a:ext cx="8514472" cy="6818362"/>
          </a:xfrm>
          <a:custGeom>
            <a:avLst/>
            <a:gdLst/>
            <a:ahLst/>
            <a:cxnLst/>
            <a:rect l="l" t="t" r="r" b="b"/>
            <a:pathLst>
              <a:path w="8514472" h="6818362">
                <a:moveTo>
                  <a:pt x="0" y="0"/>
                </a:moveTo>
                <a:lnTo>
                  <a:pt x="8514471" y="0"/>
                </a:lnTo>
                <a:lnTo>
                  <a:pt x="8514471" y="6818362"/>
                </a:lnTo>
                <a:lnTo>
                  <a:pt x="0" y="68183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7436132" y="424868"/>
            <a:ext cx="362545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9935" y="-68849"/>
            <a:ext cx="16939365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DESENHOS DO PROJETO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68660" y="2771337"/>
            <a:ext cx="7948745" cy="500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9" lvl="1" indent="-377829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 Bold"/>
              </a:rPr>
              <a:t>ESTRUTURA TUBULAR MODIFICADA;</a:t>
            </a:r>
          </a:p>
          <a:p>
            <a:pPr algn="l">
              <a:lnSpc>
                <a:spcPts val="4900"/>
              </a:lnSpc>
            </a:pPr>
            <a:endParaRPr lang="en-US" sz="3500">
              <a:solidFill>
                <a:srgbClr val="000000"/>
              </a:solidFill>
              <a:latin typeface="Times New Roman Bold"/>
            </a:endParaRPr>
          </a:p>
          <a:p>
            <a:pPr marL="755659" lvl="1" indent="-377829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 Bold"/>
              </a:rPr>
              <a:t>CAPACIDADE PARA TRANSPORTAR 4 LONGARINAS;</a:t>
            </a:r>
          </a:p>
          <a:p>
            <a:pPr algn="l">
              <a:lnSpc>
                <a:spcPts val="4900"/>
              </a:lnSpc>
            </a:pPr>
            <a:endParaRPr lang="en-US" sz="3500">
              <a:solidFill>
                <a:srgbClr val="000000"/>
              </a:solidFill>
              <a:latin typeface="Times New Roman Bold"/>
            </a:endParaRPr>
          </a:p>
          <a:p>
            <a:pPr marL="755659" lvl="1" indent="-377829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 Bold"/>
              </a:rPr>
              <a:t>DISPOSITIVOS DE SEPARAÇÃO ENTRE CADA LONGARINA.</a:t>
            </a:r>
          </a:p>
        </p:txBody>
      </p:sp>
      <p:pic>
        <p:nvPicPr>
          <p:cNvPr id="18" name="Imagem 18">
            <a:extLst>
              <a:ext uri="{FF2B5EF4-FFF2-40B4-BE49-F238E27FC236}">
                <a16:creationId xmlns:a16="http://schemas.microsoft.com/office/drawing/2014/main" id="{7B77F3DC-E3A3-CCDB-DEDB-D6BE62C027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-1418"/>
          <a:stretch/>
        </p:blipFill>
        <p:spPr>
          <a:xfrm>
            <a:off x="-247713" y="-191290"/>
            <a:ext cx="18792952" cy="106313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36132" y="424868"/>
            <a:ext cx="362545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5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9935" y="-68849"/>
            <a:ext cx="16939365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DESENHOS DO PROJETO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3659" y="93486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17521" y="1939891"/>
            <a:ext cx="6786903" cy="6812742"/>
          </a:xfrm>
          <a:custGeom>
            <a:avLst/>
            <a:gdLst/>
            <a:ahLst/>
            <a:cxnLst/>
            <a:rect l="l" t="t" r="r" b="b"/>
            <a:pathLst>
              <a:path w="6786903" h="6812742">
                <a:moveTo>
                  <a:pt x="0" y="0"/>
                </a:moveTo>
                <a:lnTo>
                  <a:pt x="6786903" y="0"/>
                </a:lnTo>
                <a:lnTo>
                  <a:pt x="6786903" y="6812742"/>
                </a:lnTo>
                <a:lnTo>
                  <a:pt x="0" y="681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8446310" y="3019425"/>
            <a:ext cx="8812990" cy="406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Times New Roman Bold"/>
              </a:rPr>
              <a:t>ESTRUTURA AMARELA REPRESENTANDO O LOCAL PARA APOIO DURANTE O TRANSPORTE DAS LONGARINAS</a:t>
            </a:r>
          </a:p>
        </p:txBody>
      </p:sp>
      <p:pic>
        <p:nvPicPr>
          <p:cNvPr id="18" name="Imagem 18">
            <a:extLst>
              <a:ext uri="{FF2B5EF4-FFF2-40B4-BE49-F238E27FC236}">
                <a16:creationId xmlns:a16="http://schemas.microsoft.com/office/drawing/2014/main" id="{AF9C7565-D36C-51A4-73A1-FB725ABC60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"/>
          <a:stretch/>
        </p:blipFill>
        <p:spPr>
          <a:xfrm>
            <a:off x="-4" y="-68850"/>
            <a:ext cx="18636482" cy="103558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3659" y="93486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2008611"/>
            <a:ext cx="7284422" cy="6675301"/>
          </a:xfrm>
          <a:custGeom>
            <a:avLst/>
            <a:gdLst/>
            <a:ahLst/>
            <a:cxnLst/>
            <a:rect l="l" t="t" r="r" b="b"/>
            <a:pathLst>
              <a:path w="7284422" h="6675301">
                <a:moveTo>
                  <a:pt x="0" y="0"/>
                </a:moveTo>
                <a:lnTo>
                  <a:pt x="7284422" y="0"/>
                </a:lnTo>
                <a:lnTo>
                  <a:pt x="7284422" y="6675301"/>
                </a:lnTo>
                <a:lnTo>
                  <a:pt x="0" y="6675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7436132" y="424868"/>
            <a:ext cx="362545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9935" y="-68849"/>
            <a:ext cx="16939365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DESENHOS DO PROJETO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89618" y="2415737"/>
            <a:ext cx="9009059" cy="569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6" lvl="1" indent="-431803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 Bold"/>
              </a:rPr>
              <a:t>VISTA FRONTAL;</a:t>
            </a:r>
          </a:p>
          <a:p>
            <a:pPr algn="l">
              <a:lnSpc>
                <a:spcPts val="5600"/>
              </a:lnSpc>
            </a:pPr>
            <a:endParaRPr lang="en-US" sz="4000">
              <a:solidFill>
                <a:srgbClr val="000000"/>
              </a:solidFill>
              <a:latin typeface="Times New Roman Bold"/>
            </a:endParaRPr>
          </a:p>
          <a:p>
            <a:pPr marL="863606" lvl="1" indent="-431803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 Bold"/>
              </a:rPr>
              <a:t>SUPORTE PARA MANUSEIO DO CARRO TRANSPORTADOR;</a:t>
            </a:r>
          </a:p>
          <a:p>
            <a:pPr algn="l">
              <a:lnSpc>
                <a:spcPts val="5600"/>
              </a:lnSpc>
            </a:pPr>
            <a:endParaRPr lang="en-US" sz="4000">
              <a:solidFill>
                <a:srgbClr val="000000"/>
              </a:solidFill>
              <a:latin typeface="Times New Roman Bold"/>
            </a:endParaRPr>
          </a:p>
          <a:p>
            <a:pPr marL="863606" lvl="1" indent="-431803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imes New Roman Bold"/>
              </a:rPr>
              <a:t>PROTEÇÃO NAS DIVISÓRIAS PARA NÃO DANIFICAR AS LONGARINAS POR ATRITO.</a:t>
            </a:r>
          </a:p>
        </p:txBody>
      </p:sp>
      <p:pic>
        <p:nvPicPr>
          <p:cNvPr id="18" name="Imagem 18">
            <a:extLst>
              <a:ext uri="{FF2B5EF4-FFF2-40B4-BE49-F238E27FC236}">
                <a16:creationId xmlns:a16="http://schemas.microsoft.com/office/drawing/2014/main" id="{A8D7F421-17D2-BA31-1DA3-B36F7ED390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"/>
          <a:stretch/>
        </p:blipFill>
        <p:spPr>
          <a:xfrm>
            <a:off x="0" y="-184413"/>
            <a:ext cx="18464322" cy="104843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043702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274154" y="9329500"/>
            <a:ext cx="5013846" cy="738301"/>
            <a:chOff x="0" y="0"/>
            <a:chExt cx="6685128" cy="984402"/>
          </a:xfrm>
        </p:grpSpPr>
        <p:sp>
          <p:nvSpPr>
            <p:cNvPr id="4" name="Freeform 4"/>
            <p:cNvSpPr/>
            <p:nvPr/>
          </p:nvSpPr>
          <p:spPr>
            <a:xfrm>
              <a:off x="2088699" y="0"/>
              <a:ext cx="4596429" cy="984402"/>
            </a:xfrm>
            <a:custGeom>
              <a:avLst/>
              <a:gdLst/>
              <a:ahLst/>
              <a:cxnLst/>
              <a:rect l="l" t="t" r="r" b="b"/>
              <a:pathLst>
                <a:path w="4596429" h="984402">
                  <a:moveTo>
                    <a:pt x="0" y="0"/>
                  </a:moveTo>
                  <a:lnTo>
                    <a:pt x="4596429" y="0"/>
                  </a:lnTo>
                  <a:lnTo>
                    <a:pt x="4596429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0387" cy="984402"/>
            </a:xfrm>
            <a:custGeom>
              <a:avLst/>
              <a:gdLst/>
              <a:ahLst/>
              <a:cxnLst/>
              <a:rect l="l" t="t" r="r" b="b"/>
              <a:pathLst>
                <a:path w="1690387" h="984402">
                  <a:moveTo>
                    <a:pt x="0" y="0"/>
                  </a:moveTo>
                  <a:lnTo>
                    <a:pt x="1690387" y="0"/>
                  </a:lnTo>
                  <a:lnTo>
                    <a:pt x="1690387" y="984402"/>
                  </a:lnTo>
                  <a:lnTo>
                    <a:pt x="0" y="984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0" y="1648821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0" y="-46629"/>
            <a:ext cx="18288000" cy="1600200"/>
            <a:chOff x="0" y="0"/>
            <a:chExt cx="4816593" cy="4214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421452"/>
            </a:xfrm>
            <a:custGeom>
              <a:avLst/>
              <a:gdLst/>
              <a:ahLst/>
              <a:cxnLst/>
              <a:rect l="l" t="t" r="r" b="b"/>
              <a:pathLst>
                <a:path w="4816592" h="421452">
                  <a:moveTo>
                    <a:pt x="0" y="0"/>
                  </a:moveTo>
                  <a:lnTo>
                    <a:pt x="4816592" y="0"/>
                  </a:lnTo>
                  <a:lnTo>
                    <a:pt x="4816592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45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36132" y="424868"/>
            <a:ext cx="362545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7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59" y="9196240"/>
            <a:ext cx="2350207" cy="1004821"/>
          </a:xfrm>
          <a:custGeom>
            <a:avLst/>
            <a:gdLst/>
            <a:ahLst/>
            <a:cxnLst/>
            <a:rect l="l" t="t" r="r" b="b"/>
            <a:pathLst>
              <a:path w="2350207" h="1004821">
                <a:moveTo>
                  <a:pt x="0" y="0"/>
                </a:moveTo>
                <a:lnTo>
                  <a:pt x="2350207" y="0"/>
                </a:lnTo>
                <a:lnTo>
                  <a:pt x="2350207" y="1004821"/>
                </a:lnTo>
                <a:lnTo>
                  <a:pt x="0" y="100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822" b="-2782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352090" y="9106353"/>
            <a:ext cx="9922065" cy="118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[1] Sprint 2 - Carro Transportador - Mateus, Cleison, Pedro, Marco e João</a:t>
            </a:r>
          </a:p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[2] Projeto Integrador - 5º Manutenção de Aeronaves 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[3] Professor: Rodrigo Elias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9935" y="-68849"/>
            <a:ext cx="13996263" cy="162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Times New Roman Bold"/>
              </a:rPr>
              <a:t>DESENHOS DO PROJETO</a:t>
            </a:r>
          </a:p>
        </p:txBody>
      </p:sp>
      <p:sp>
        <p:nvSpPr>
          <p:cNvPr id="15" name="Freeform 15"/>
          <p:cNvSpPr/>
          <p:nvPr/>
        </p:nvSpPr>
        <p:spPr>
          <a:xfrm>
            <a:off x="639871" y="2792010"/>
            <a:ext cx="7504688" cy="6098074"/>
          </a:xfrm>
          <a:custGeom>
            <a:avLst/>
            <a:gdLst/>
            <a:ahLst/>
            <a:cxnLst/>
            <a:rect l="l" t="t" r="r" b="b"/>
            <a:pathLst>
              <a:path w="7504688" h="6098074">
                <a:moveTo>
                  <a:pt x="0" y="0"/>
                </a:moveTo>
                <a:lnTo>
                  <a:pt x="7504688" y="0"/>
                </a:lnTo>
                <a:lnTo>
                  <a:pt x="7504688" y="6098074"/>
                </a:lnTo>
                <a:lnTo>
                  <a:pt x="0" y="6098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682" b="-11682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8703590" y="2792010"/>
            <a:ext cx="9141129" cy="6098074"/>
          </a:xfrm>
          <a:custGeom>
            <a:avLst/>
            <a:gdLst/>
            <a:ahLst/>
            <a:cxnLst/>
            <a:rect l="l" t="t" r="r" b="b"/>
            <a:pathLst>
              <a:path w="9141129" h="6098074">
                <a:moveTo>
                  <a:pt x="0" y="0"/>
                </a:moveTo>
                <a:lnTo>
                  <a:pt x="9141129" y="0"/>
                </a:lnTo>
                <a:lnTo>
                  <a:pt x="9141129" y="6098074"/>
                </a:lnTo>
                <a:lnTo>
                  <a:pt x="0" y="6098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90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2766002" y="1714415"/>
            <a:ext cx="11875175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Desenvolvimento do Projeto - Modificações</a:t>
            </a:r>
          </a:p>
        </p:txBody>
      </p:sp>
      <p:pic>
        <p:nvPicPr>
          <p:cNvPr id="18" name="Imagem 18">
            <a:extLst>
              <a:ext uri="{FF2B5EF4-FFF2-40B4-BE49-F238E27FC236}">
                <a16:creationId xmlns:a16="http://schemas.microsoft.com/office/drawing/2014/main" id="{A904C381-CF40-2624-F526-D13322AE5AC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"/>
          <a:stretch/>
        </p:blipFill>
        <p:spPr>
          <a:xfrm>
            <a:off x="-65730" y="0"/>
            <a:ext cx="18440572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>
            <a:extLst>
              <a:ext uri="{FF2B5EF4-FFF2-40B4-BE49-F238E27FC236}">
                <a16:creationId xmlns:a16="http://schemas.microsoft.com/office/drawing/2014/main" id="{91A3E15D-9474-42FE-B047-F0EC5E22F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51039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40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39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0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CARRO_TRANSPORTADOR</dc:title>
  <cp:lastModifiedBy>João Pedro</cp:lastModifiedBy>
  <cp:revision>4</cp:revision>
  <dcterms:created xsi:type="dcterms:W3CDTF">2006-08-16T00:00:00Z</dcterms:created>
  <dcterms:modified xsi:type="dcterms:W3CDTF">2024-06-05T23:50:52Z</dcterms:modified>
  <dc:identifier>DAGEVO3F0yk</dc:identifier>
</cp:coreProperties>
</file>